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17C4-2DE6-4988-A645-ED8A527B4852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6874-F3BF-447C-BA9A-0671BA823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96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17C4-2DE6-4988-A645-ED8A527B4852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6874-F3BF-447C-BA9A-0671BA823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04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17C4-2DE6-4988-A645-ED8A527B4852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6874-F3BF-447C-BA9A-0671BA823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67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17C4-2DE6-4988-A645-ED8A527B4852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6874-F3BF-447C-BA9A-0671BA823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77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17C4-2DE6-4988-A645-ED8A527B4852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6874-F3BF-447C-BA9A-0671BA823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62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17C4-2DE6-4988-A645-ED8A527B4852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6874-F3BF-447C-BA9A-0671BA823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4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17C4-2DE6-4988-A645-ED8A527B4852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6874-F3BF-447C-BA9A-0671BA823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22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17C4-2DE6-4988-A645-ED8A527B4852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6874-F3BF-447C-BA9A-0671BA823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83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17C4-2DE6-4988-A645-ED8A527B4852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6874-F3BF-447C-BA9A-0671BA823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8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17C4-2DE6-4988-A645-ED8A527B4852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6874-F3BF-447C-BA9A-0671BA823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47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17C4-2DE6-4988-A645-ED8A527B4852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6874-F3BF-447C-BA9A-0671BA823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44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17C4-2DE6-4988-A645-ED8A527B4852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C6874-F3BF-447C-BA9A-0671BA823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52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62542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DROBNÉ OVOCE - bobuloviny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92832"/>
            <a:ext cx="28225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76713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756025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88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RYBÍZ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cs-CZ" sz="2600" b="1" dirty="0" smtClean="0"/>
              <a:t>Nejrozšířenější </a:t>
            </a:r>
            <a:r>
              <a:rPr lang="cs-CZ" sz="2600" b="1" dirty="0"/>
              <a:t>druh drobného ovoce</a:t>
            </a:r>
            <a:r>
              <a:rPr lang="cs-CZ" sz="2600" dirty="0"/>
              <a:t>. Pěstuje se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na </a:t>
            </a:r>
            <a:r>
              <a:rPr lang="cs-CZ" sz="2600" dirty="0"/>
              <a:t>plantážích i v zahradách. </a:t>
            </a:r>
            <a:endParaRPr lang="cs-CZ" sz="2600" dirty="0" smtClean="0"/>
          </a:p>
          <a:p>
            <a:r>
              <a:rPr lang="cs-CZ" sz="2600" dirty="0" smtClean="0"/>
              <a:t>Vyhovují </a:t>
            </a:r>
            <a:r>
              <a:rPr lang="cs-CZ" sz="2600" dirty="0"/>
              <a:t>mu půdy písčitohlinité a hlinité humózní, živinami zásobené, vlhčí. </a:t>
            </a:r>
          </a:p>
          <a:p>
            <a:r>
              <a:rPr lang="cs-CZ" sz="2600" b="1" dirty="0"/>
              <a:t>U nás se pěstují podle barvy:</a:t>
            </a:r>
            <a:r>
              <a:rPr lang="cs-CZ" sz="2600" dirty="0"/>
              <a:t> rybíz červený, rybíz černý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a občas rybíz </a:t>
            </a:r>
            <a:r>
              <a:rPr lang="cs-CZ" sz="2600" dirty="0"/>
              <a:t>bílý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endParaRPr lang="cs-CZ" sz="2200" b="1" dirty="0" smtClean="0"/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endParaRPr lang="cs-CZ" sz="2200" b="1" dirty="0" smtClean="0"/>
          </a:p>
          <a:p>
            <a:pPr marL="0" indent="0">
              <a:buNone/>
            </a:pPr>
            <a:r>
              <a:rPr lang="cs-CZ" sz="2200" b="1" dirty="0" smtClean="0"/>
              <a:t>Plod</a:t>
            </a:r>
            <a:r>
              <a:rPr lang="cs-CZ" sz="2200" b="1" dirty="0"/>
              <a:t>:</a:t>
            </a:r>
            <a:r>
              <a:rPr lang="cs-CZ" sz="2200" dirty="0"/>
              <a:t>  černá, červená nebo bílá bobule, brzy dozrávající, pravidelně </a:t>
            </a:r>
            <a:r>
              <a:rPr lang="cs-CZ" sz="2200" dirty="0" smtClean="0"/>
              <a:t>  plodící</a:t>
            </a:r>
            <a:endParaRPr lang="cs-CZ" sz="2200" dirty="0"/>
          </a:p>
          <a:p>
            <a:pPr marL="0" indent="0">
              <a:buNone/>
            </a:pPr>
            <a:r>
              <a:rPr lang="cs-CZ" sz="2200" b="1" dirty="0" smtClean="0"/>
              <a:t>List</a:t>
            </a:r>
            <a:r>
              <a:rPr lang="cs-CZ" sz="2200" b="1" dirty="0"/>
              <a:t>:</a:t>
            </a:r>
            <a:r>
              <a:rPr lang="cs-CZ" sz="2200" dirty="0"/>
              <a:t>   jednoduchý, dlanitě členěný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44" y="3554558"/>
            <a:ext cx="2543273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35" y="3554558"/>
            <a:ext cx="24003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3" y="3554558"/>
            <a:ext cx="2553093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90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ANGREŠT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6196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Vyžaduje </a:t>
            </a:r>
            <a:r>
              <a:rPr lang="cs-CZ" sz="2800" b="1" dirty="0"/>
              <a:t>středně těžké až těžké půdy</a:t>
            </a:r>
            <a:r>
              <a:rPr lang="cs-CZ" sz="2800" dirty="0"/>
              <a:t> s vysokým obsahem </a:t>
            </a:r>
            <a:r>
              <a:rPr lang="cs-CZ" sz="2800" b="1" dirty="0"/>
              <a:t>živin a dostatečnou vlhkostí</a:t>
            </a:r>
            <a:r>
              <a:rPr lang="cs-CZ" sz="2800" dirty="0"/>
              <a:t>. </a:t>
            </a:r>
            <a:endParaRPr lang="cs-CZ" sz="2800" dirty="0" smtClean="0"/>
          </a:p>
          <a:p>
            <a:r>
              <a:rPr lang="cs-CZ" sz="2800" dirty="0" smtClean="0"/>
              <a:t>Dobře </a:t>
            </a:r>
            <a:r>
              <a:rPr lang="cs-CZ" sz="2800" dirty="0"/>
              <a:t>roste i plodí v polostínu. </a:t>
            </a:r>
            <a:endParaRPr lang="cs-CZ" sz="2800" dirty="0" smtClean="0"/>
          </a:p>
          <a:p>
            <a:r>
              <a:rPr lang="cs-CZ" sz="2800" dirty="0" smtClean="0"/>
              <a:t>Pěstuje se jako keř nebo stromek. </a:t>
            </a:r>
          </a:p>
          <a:p>
            <a:r>
              <a:rPr lang="cs-CZ" sz="2800" b="1" dirty="0" smtClean="0"/>
              <a:t>Větve </a:t>
            </a:r>
            <a:r>
              <a:rPr lang="cs-CZ" sz="2800" b="1" dirty="0"/>
              <a:t>jsou trnité</a:t>
            </a:r>
            <a:r>
              <a:rPr lang="cs-CZ" sz="2800" dirty="0"/>
              <a:t>. </a:t>
            </a:r>
          </a:p>
          <a:p>
            <a:endParaRPr lang="cs-CZ" dirty="0"/>
          </a:p>
          <a:p>
            <a:endParaRPr lang="cs-CZ" sz="1800" b="1" dirty="0" smtClean="0"/>
          </a:p>
          <a:p>
            <a:endParaRPr lang="cs-CZ" sz="1800" b="1" dirty="0"/>
          </a:p>
          <a:p>
            <a:endParaRPr lang="cs-CZ" sz="1800" b="1" dirty="0" smtClean="0"/>
          </a:p>
          <a:p>
            <a:endParaRPr lang="cs-CZ" sz="1800" b="1" dirty="0"/>
          </a:p>
          <a:p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Plod</a:t>
            </a:r>
            <a:r>
              <a:rPr lang="cs-CZ" sz="1800" b="1" dirty="0"/>
              <a:t>:</a:t>
            </a:r>
            <a:r>
              <a:rPr lang="cs-CZ" sz="1800" dirty="0"/>
              <a:t>  sladký a vodnatý, do 2 cm, dozrává v červenci, barva zelená, žlutá i červená</a:t>
            </a:r>
          </a:p>
          <a:p>
            <a:pPr marL="0" indent="0">
              <a:buNone/>
            </a:pPr>
            <a:r>
              <a:rPr lang="cs-CZ" sz="1800" b="1" dirty="0"/>
              <a:t>List:</a:t>
            </a:r>
            <a:r>
              <a:rPr lang="cs-CZ" sz="1800" dirty="0"/>
              <a:t>   opadavý, 2 – 4 cm dlouhý.  </a:t>
            </a:r>
          </a:p>
          <a:p>
            <a:endParaRPr lang="cs-CZ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73" y="3756273"/>
            <a:ext cx="2533650" cy="180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5" y="3861048"/>
            <a:ext cx="2857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41339"/>
            <a:ext cx="2781300" cy="164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382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Uveďte 5 zástupců drobného ovoce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Soubor </a:t>
            </a:r>
            <a:r>
              <a:rPr lang="cs-CZ" dirty="0"/>
              <a:t>plodů vzniklých z jednoho </a:t>
            </a:r>
            <a:r>
              <a:rPr lang="cs-CZ" dirty="0" smtClean="0"/>
              <a:t>květu se nazývá - 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Napište jednoho zástupce, jehož plodem je bobule 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Které ovoce roste v lesích?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Existuje modrý rybíz?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se rozmnožuje jahodník?</a:t>
            </a:r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sz="3200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37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Jahodník</a:t>
            </a:r>
          </a:p>
          <a:p>
            <a:r>
              <a:rPr lang="cs-CZ" dirty="0" smtClean="0"/>
              <a:t>Maliník</a:t>
            </a:r>
          </a:p>
          <a:p>
            <a:r>
              <a:rPr lang="cs-CZ" dirty="0" smtClean="0"/>
              <a:t>Ostružiník</a:t>
            </a:r>
          </a:p>
          <a:p>
            <a:r>
              <a:rPr lang="cs-CZ" dirty="0" smtClean="0"/>
              <a:t>Borůvka </a:t>
            </a:r>
          </a:p>
          <a:p>
            <a:r>
              <a:rPr lang="cs-CZ" dirty="0" smtClean="0"/>
              <a:t>Rybíz</a:t>
            </a:r>
          </a:p>
          <a:p>
            <a:r>
              <a:rPr lang="cs-CZ" dirty="0" smtClean="0"/>
              <a:t>Angrešt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31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Plodem bobulovin je BOBULE nebo SOUPLODÍ.</a:t>
            </a:r>
          </a:p>
          <a:p>
            <a:r>
              <a:rPr lang="cs-CZ" dirty="0" smtClean="0"/>
              <a:t>Souplodí je soubor plodů vzniklých z jednoho květu. Souplodím je například jahoda, malina, ostružiník. </a:t>
            </a:r>
          </a:p>
          <a:p>
            <a:r>
              <a:rPr lang="cs-CZ" dirty="0" smtClean="0"/>
              <a:t>Většina bobulovin má keřovitý vzrůst – maliník, ostružiník, rybíz, angrešt. </a:t>
            </a:r>
          </a:p>
          <a:p>
            <a:r>
              <a:rPr lang="cs-CZ" dirty="0" smtClean="0"/>
              <a:t>Jahodník má nadzemní část bylinnou. </a:t>
            </a:r>
          </a:p>
          <a:p>
            <a:r>
              <a:rPr lang="cs-CZ" dirty="0" smtClean="0"/>
              <a:t>Bobuloviny jsou vhodné pro přímou spotřebu,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ke </a:t>
            </a:r>
            <a:r>
              <a:rPr lang="cs-CZ" dirty="0" smtClean="0"/>
              <a:t>kompotování, zmrazování i pro jiné způsoby </a:t>
            </a:r>
            <a:r>
              <a:rPr lang="cs-CZ" dirty="0" smtClean="0"/>
              <a:t>zpracování</a:t>
            </a:r>
            <a:r>
              <a:rPr lang="cs-CZ" dirty="0" smtClean="0"/>
              <a:t>, nelze je dlouhodobě skladovat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40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BOBULE                 SOUPLODÍ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Mají velký počet semen, které nejsou uložené v jádřinci.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Soubor plodů vzniklých z jednoho květu.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563147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" r="3226"/>
          <a:stretch/>
        </p:blipFill>
        <p:spPr bwMode="auto">
          <a:xfrm>
            <a:off x="2411760" y="3145160"/>
            <a:ext cx="1653528" cy="1355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33" y="5024831"/>
            <a:ext cx="1744017" cy="1395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15" y="3140968"/>
            <a:ext cx="1953567" cy="1463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09390"/>
            <a:ext cx="2153487" cy="1510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17" y="3145160"/>
            <a:ext cx="1584175" cy="1577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8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JAHODNÍK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sz="7000" b="1" dirty="0"/>
              <a:t>Vytrvalá bylina</a:t>
            </a:r>
            <a:r>
              <a:rPr lang="cs-CZ" sz="7000" dirty="0"/>
              <a:t>, vytvářející </a:t>
            </a:r>
            <a:r>
              <a:rPr lang="cs-CZ" sz="7000" b="1" dirty="0"/>
              <a:t>růžici listů</a:t>
            </a:r>
            <a:r>
              <a:rPr lang="cs-CZ" sz="7000" dirty="0"/>
              <a:t>, dosahující výšky 15 – 25 cm. </a:t>
            </a:r>
            <a:endParaRPr lang="cs-CZ" sz="7000" dirty="0" smtClean="0"/>
          </a:p>
          <a:p>
            <a:r>
              <a:rPr lang="cs-CZ" sz="7000" dirty="0" smtClean="0"/>
              <a:t>Z</a:t>
            </a:r>
            <a:r>
              <a:rPr lang="cs-CZ" sz="7000" dirty="0"/>
              <a:t> růžice listů vyrůstají nadzemní </a:t>
            </a:r>
            <a:r>
              <a:rPr lang="cs-CZ" sz="7000" b="1" dirty="0"/>
              <a:t>bylinné odnože, kterými se rozmnožuje</a:t>
            </a:r>
            <a:r>
              <a:rPr lang="cs-CZ" sz="7000" dirty="0"/>
              <a:t>. </a:t>
            </a:r>
            <a:endParaRPr lang="cs-CZ" sz="7000" dirty="0" smtClean="0"/>
          </a:p>
          <a:p>
            <a:r>
              <a:rPr lang="cs-CZ" sz="7000" dirty="0" smtClean="0"/>
              <a:t>Daří </a:t>
            </a:r>
            <a:r>
              <a:rPr lang="cs-CZ" sz="7000" dirty="0"/>
              <a:t>se mu </a:t>
            </a:r>
            <a:r>
              <a:rPr lang="cs-CZ" sz="7000" dirty="0" smtClean="0"/>
              <a:t>na </a:t>
            </a:r>
            <a:r>
              <a:rPr lang="cs-CZ" sz="7000" b="1" dirty="0"/>
              <a:t>humózních, hlinitopísčitých půdách. </a:t>
            </a:r>
            <a:endParaRPr lang="cs-CZ" sz="7000" b="1" dirty="0" smtClean="0"/>
          </a:p>
          <a:p>
            <a:r>
              <a:rPr lang="cs-CZ" sz="7000" b="1" dirty="0" smtClean="0"/>
              <a:t>Vyžaduje </a:t>
            </a:r>
            <a:r>
              <a:rPr lang="cs-CZ" sz="7000" b="1" dirty="0"/>
              <a:t>dostatek vody</a:t>
            </a:r>
            <a:r>
              <a:rPr lang="cs-CZ" sz="7000" dirty="0"/>
              <a:t>. </a:t>
            </a:r>
            <a:endParaRPr lang="cs-CZ" sz="7000" dirty="0" smtClean="0"/>
          </a:p>
          <a:p>
            <a:r>
              <a:rPr lang="cs-CZ" sz="7000" dirty="0" smtClean="0"/>
              <a:t>Patří </a:t>
            </a:r>
            <a:r>
              <a:rPr lang="cs-CZ" sz="7000" dirty="0"/>
              <a:t>k nejvýnosnějším ovocným rostlinám.  </a:t>
            </a:r>
            <a:endParaRPr lang="cs-CZ" sz="70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sz="5500" b="1" dirty="0" smtClean="0"/>
          </a:p>
          <a:p>
            <a:pPr marL="0" indent="0">
              <a:buNone/>
            </a:pPr>
            <a:r>
              <a:rPr lang="cs-CZ" sz="5500" b="1" dirty="0" smtClean="0"/>
              <a:t>Dělíme </a:t>
            </a:r>
            <a:r>
              <a:rPr lang="cs-CZ" sz="5500" b="1" dirty="0"/>
              <a:t>na: </a:t>
            </a:r>
            <a:endParaRPr lang="cs-CZ" sz="5500" dirty="0"/>
          </a:p>
          <a:p>
            <a:pPr lvl="0"/>
            <a:r>
              <a:rPr lang="cs-CZ" sz="5500" dirty="0"/>
              <a:t>jahodník velkoplodý jednou plodící</a:t>
            </a:r>
          </a:p>
          <a:p>
            <a:pPr lvl="0"/>
            <a:r>
              <a:rPr lang="cs-CZ" sz="5500" dirty="0"/>
              <a:t>jahodník velkoplodý dvakrát plodící (</a:t>
            </a:r>
            <a:r>
              <a:rPr lang="cs-CZ" sz="5500" dirty="0" err="1"/>
              <a:t>remontující</a:t>
            </a:r>
            <a:r>
              <a:rPr lang="cs-CZ" sz="5500" dirty="0"/>
              <a:t>)</a:t>
            </a:r>
          </a:p>
          <a:p>
            <a:pPr lvl="0"/>
            <a:r>
              <a:rPr lang="cs-CZ" sz="5500" dirty="0"/>
              <a:t>jahodník měsíční – dává drobné aromatické plody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715" y="2924944"/>
            <a:ext cx="2023666" cy="2023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53031"/>
            <a:ext cx="2283420" cy="1616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5508104" y="5805264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1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MALINÍK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40000" lnSpcReduction="20000"/>
          </a:bodyPr>
          <a:lstStyle/>
          <a:p>
            <a:r>
              <a:rPr lang="cs-CZ" sz="5000" dirty="0"/>
              <a:t>Setkáme se s ním v zahradách, ale i planě v přírodě. </a:t>
            </a:r>
            <a:endParaRPr lang="cs-CZ" sz="5000" dirty="0" smtClean="0"/>
          </a:p>
          <a:p>
            <a:r>
              <a:rPr lang="cs-CZ" sz="5000" dirty="0" smtClean="0"/>
              <a:t>Je </a:t>
            </a:r>
            <a:r>
              <a:rPr lang="cs-CZ" sz="5000" b="1" dirty="0"/>
              <a:t>keřovitého vzrůstu</a:t>
            </a:r>
            <a:r>
              <a:rPr lang="cs-CZ" sz="5000" dirty="0"/>
              <a:t>, tvoří </a:t>
            </a:r>
            <a:r>
              <a:rPr lang="cs-CZ" sz="5000" b="1" dirty="0"/>
              <a:t>výhony</a:t>
            </a:r>
            <a:r>
              <a:rPr lang="cs-CZ" sz="5000" dirty="0"/>
              <a:t>, které </a:t>
            </a:r>
            <a:r>
              <a:rPr lang="cs-CZ" sz="5000" b="1" dirty="0"/>
              <a:t>ve druhém roce plodí</a:t>
            </a:r>
            <a:r>
              <a:rPr lang="cs-CZ" sz="5000" dirty="0"/>
              <a:t> – říkáme, že plodí na loňském dřevě. </a:t>
            </a:r>
            <a:endParaRPr lang="cs-CZ" sz="5000" dirty="0" smtClean="0"/>
          </a:p>
          <a:p>
            <a:r>
              <a:rPr lang="cs-CZ" sz="5000" dirty="0" smtClean="0"/>
              <a:t>Staré </a:t>
            </a:r>
            <a:r>
              <a:rPr lang="cs-CZ" sz="5000" dirty="0"/>
              <a:t>výhony po </a:t>
            </a:r>
            <a:r>
              <a:rPr lang="cs-CZ" sz="5000" dirty="0" err="1"/>
              <a:t>odplození</a:t>
            </a:r>
            <a:r>
              <a:rPr lang="cs-CZ" sz="5000" dirty="0"/>
              <a:t> odumírají a vyrůstají nové letorosty. </a:t>
            </a:r>
            <a:endParaRPr lang="cs-CZ" sz="5000" dirty="0" smtClean="0"/>
          </a:p>
          <a:p>
            <a:r>
              <a:rPr lang="cs-CZ" sz="5000" dirty="0" smtClean="0"/>
              <a:t>Maliník </a:t>
            </a:r>
            <a:r>
              <a:rPr lang="cs-CZ" sz="5000" dirty="0"/>
              <a:t>vyžaduje </a:t>
            </a:r>
            <a:r>
              <a:rPr lang="cs-CZ" sz="5000" b="1" dirty="0"/>
              <a:t>slunné stanoviště, středně těžké půdy, propustné </a:t>
            </a:r>
            <a:r>
              <a:rPr lang="cs-CZ" sz="5000" b="1" dirty="0" smtClean="0"/>
              <a:t/>
            </a:r>
            <a:br>
              <a:rPr lang="cs-CZ" sz="5000" b="1" dirty="0" smtClean="0"/>
            </a:br>
            <a:r>
              <a:rPr lang="cs-CZ" sz="5000" b="1" dirty="0" smtClean="0"/>
              <a:t>a </a:t>
            </a:r>
            <a:r>
              <a:rPr lang="cs-CZ" sz="5000" b="1" dirty="0"/>
              <a:t>humózní. </a:t>
            </a:r>
            <a:endParaRPr lang="cs-CZ" sz="5000" b="1" dirty="0" smtClean="0"/>
          </a:p>
          <a:p>
            <a:r>
              <a:rPr lang="cs-CZ" sz="5000" b="1" dirty="0" smtClean="0"/>
              <a:t>Půda </a:t>
            </a:r>
            <a:r>
              <a:rPr lang="cs-CZ" sz="5000" b="1" dirty="0"/>
              <a:t>mírně kyselá</a:t>
            </a:r>
            <a:r>
              <a:rPr lang="cs-CZ" sz="5000" dirty="0"/>
              <a:t>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sz="4000" b="1" dirty="0" smtClean="0"/>
              <a:t>Polokeř</a:t>
            </a:r>
            <a:r>
              <a:rPr lang="cs-CZ" sz="4000" b="1" dirty="0"/>
              <a:t>:</a:t>
            </a:r>
            <a:r>
              <a:rPr lang="cs-CZ" sz="4000" dirty="0"/>
              <a:t>   až 2 m</a:t>
            </a:r>
          </a:p>
          <a:p>
            <a:pPr marL="0" indent="0">
              <a:buNone/>
            </a:pPr>
            <a:r>
              <a:rPr lang="cs-CZ" sz="4000" b="1" dirty="0"/>
              <a:t>Plod:</a:t>
            </a:r>
            <a:r>
              <a:rPr lang="cs-CZ" sz="4000" dirty="0"/>
              <a:t> červené, někdy žluté maliny (souplodí drobných peckovic)</a:t>
            </a:r>
          </a:p>
          <a:p>
            <a:pPr marL="0" indent="0">
              <a:buNone/>
            </a:pPr>
            <a:r>
              <a:rPr lang="cs-CZ" sz="4000" b="1" dirty="0"/>
              <a:t>List:</a:t>
            </a:r>
            <a:r>
              <a:rPr lang="cs-CZ" sz="4000" dirty="0"/>
              <a:t>  opadavý, </a:t>
            </a:r>
            <a:r>
              <a:rPr lang="cs-CZ" sz="4000" dirty="0" smtClean="0"/>
              <a:t>3-7četný, na rubu bílý</a:t>
            </a:r>
          </a:p>
          <a:p>
            <a:pPr marL="0" indent="0">
              <a:buNone/>
            </a:pPr>
            <a:r>
              <a:rPr lang="cs-CZ" sz="4000" b="1" dirty="0" smtClean="0"/>
              <a:t>Barva plodů: </a:t>
            </a:r>
            <a:r>
              <a:rPr lang="cs-CZ" sz="4000" dirty="0" smtClean="0"/>
              <a:t>červená, žlutá</a:t>
            </a:r>
            <a:endParaRPr lang="cs-CZ" sz="4000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69" y="3651384"/>
            <a:ext cx="2046408" cy="1361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91" y="3473965"/>
            <a:ext cx="3260612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66" y="2955089"/>
            <a:ext cx="2638425" cy="173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19" y="5013176"/>
            <a:ext cx="2178572" cy="1631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36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OSTRUŽINÍK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/>
              <a:t>Domácí druh planě rostoucí na mezích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okrajích lesů. </a:t>
            </a:r>
            <a:endParaRPr lang="cs-CZ" dirty="0" smtClean="0"/>
          </a:p>
          <a:p>
            <a:r>
              <a:rPr lang="cs-CZ" b="1" dirty="0" smtClean="0"/>
              <a:t>Nároky</a:t>
            </a:r>
            <a:r>
              <a:rPr lang="cs-CZ" dirty="0" smtClean="0"/>
              <a:t> </a:t>
            </a:r>
            <a:r>
              <a:rPr lang="cs-CZ" dirty="0"/>
              <a:t>jsou stejné</a:t>
            </a:r>
            <a:r>
              <a:rPr lang="cs-CZ" b="1" dirty="0"/>
              <a:t> jako </a:t>
            </a:r>
            <a:r>
              <a:rPr lang="cs-CZ" b="1" dirty="0" smtClean="0"/>
              <a:t>maliníku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Plody</a:t>
            </a:r>
            <a:r>
              <a:rPr lang="cs-CZ" sz="1800" b="1" dirty="0"/>
              <a:t>:</a:t>
            </a:r>
            <a:r>
              <a:rPr lang="cs-CZ" sz="1800" dirty="0"/>
              <a:t> modročerné, lesklé, postupně dozrávající</a:t>
            </a:r>
          </a:p>
          <a:p>
            <a:pPr marL="0" indent="0">
              <a:buNone/>
            </a:pPr>
            <a:r>
              <a:rPr lang="cs-CZ" sz="1800" b="1" dirty="0"/>
              <a:t>List:</a:t>
            </a:r>
            <a:r>
              <a:rPr lang="cs-CZ" sz="1800" dirty="0"/>
              <a:t> opadavý, 3 – 7 </a:t>
            </a:r>
            <a:r>
              <a:rPr lang="cs-CZ" sz="1800" dirty="0" smtClean="0"/>
              <a:t>četný, na rubu zelený</a:t>
            </a:r>
            <a:endParaRPr lang="cs-CZ" sz="1800" dirty="0"/>
          </a:p>
          <a:p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9270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7"/>
          <a:stretch/>
        </p:blipFill>
        <p:spPr bwMode="auto">
          <a:xfrm>
            <a:off x="3419872" y="3399270"/>
            <a:ext cx="2324100" cy="1857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99270"/>
            <a:ext cx="2503165" cy="2503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6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BORŮVKA KANADSKÁ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26294"/>
            <a:ext cx="8229600" cy="5371058"/>
          </a:xfrm>
        </p:spPr>
        <p:txBody>
          <a:bodyPr>
            <a:normAutofit/>
          </a:bodyPr>
          <a:lstStyle/>
          <a:p>
            <a:r>
              <a:rPr lang="cs-CZ" sz="2400" b="1" dirty="0"/>
              <a:t>Borůvka velkoplodá (kanadská)</a:t>
            </a:r>
            <a:endParaRPr lang="cs-CZ" sz="2400" dirty="0"/>
          </a:p>
          <a:p>
            <a:r>
              <a:rPr lang="cs-CZ" sz="2400" b="1" dirty="0" smtClean="0"/>
              <a:t>Keř </a:t>
            </a:r>
            <a:r>
              <a:rPr lang="cs-CZ" sz="2400" dirty="0"/>
              <a:t>dorůstající výšky 2,5 m. </a:t>
            </a:r>
            <a:endParaRPr lang="cs-CZ" sz="2400" dirty="0" smtClean="0"/>
          </a:p>
          <a:p>
            <a:r>
              <a:rPr lang="cs-CZ" sz="2400" b="1" dirty="0" smtClean="0"/>
              <a:t>Plody</a:t>
            </a:r>
            <a:r>
              <a:rPr lang="cs-CZ" sz="2400" dirty="0" smtClean="0"/>
              <a:t> </a:t>
            </a:r>
            <a:r>
              <a:rPr lang="cs-CZ" sz="2400" dirty="0"/>
              <a:t>jsou </a:t>
            </a:r>
            <a:r>
              <a:rPr lang="cs-CZ" sz="2400" b="1" dirty="0"/>
              <a:t>modré až modrofialové</a:t>
            </a:r>
            <a:r>
              <a:rPr lang="cs-CZ" sz="2400" dirty="0"/>
              <a:t>, větší než plody borůvky, která běžně planě roste v našich lesích. </a:t>
            </a:r>
            <a:endParaRPr lang="cs-CZ" sz="2400" dirty="0" smtClean="0"/>
          </a:p>
          <a:p>
            <a:r>
              <a:rPr lang="cs-CZ" sz="2400" dirty="0" smtClean="0"/>
              <a:t>Dozrávají </a:t>
            </a:r>
            <a:r>
              <a:rPr lang="cs-CZ" sz="2400" dirty="0"/>
              <a:t>postupně během léta.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endParaRPr lang="cs-CZ" sz="2100" b="1" dirty="0" smtClean="0"/>
          </a:p>
          <a:p>
            <a:pPr marL="0" indent="0">
              <a:buNone/>
            </a:pPr>
            <a:endParaRPr lang="cs-CZ" sz="2100" b="1" dirty="0"/>
          </a:p>
          <a:p>
            <a:pPr marL="0" indent="0">
              <a:buNone/>
            </a:pPr>
            <a:endParaRPr lang="cs-CZ" sz="2100" b="1" dirty="0" smtClean="0"/>
          </a:p>
          <a:p>
            <a:pPr marL="0" indent="0">
              <a:buNone/>
            </a:pPr>
            <a:endParaRPr lang="cs-CZ" sz="2100" b="1" dirty="0" smtClean="0"/>
          </a:p>
          <a:p>
            <a:pPr marL="0" indent="0">
              <a:buNone/>
            </a:pPr>
            <a:r>
              <a:rPr lang="cs-CZ" sz="2100" b="1" dirty="0" smtClean="0"/>
              <a:t>List</a:t>
            </a:r>
            <a:r>
              <a:rPr lang="cs-CZ" sz="2100" b="1" dirty="0"/>
              <a:t>:</a:t>
            </a:r>
            <a:r>
              <a:rPr lang="cs-CZ" sz="2100" dirty="0"/>
              <a:t> opadavé, </a:t>
            </a:r>
            <a:r>
              <a:rPr lang="cs-CZ" sz="2100" dirty="0" smtClean="0"/>
              <a:t>na </a:t>
            </a:r>
            <a:r>
              <a:rPr lang="cs-CZ" sz="2100" dirty="0"/>
              <a:t>podzim se barví do </a:t>
            </a:r>
            <a:r>
              <a:rPr lang="cs-CZ" sz="2100" dirty="0" smtClean="0"/>
              <a:t>oranžova </a:t>
            </a:r>
            <a:r>
              <a:rPr lang="cs-CZ" sz="2100" dirty="0"/>
              <a:t>až červena</a:t>
            </a:r>
            <a:r>
              <a:rPr lang="cs-CZ" dirty="0"/>
              <a:t>	</a:t>
            </a:r>
          </a:p>
          <a:p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71830"/>
            <a:ext cx="2647950" cy="172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62281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68195"/>
            <a:ext cx="1790383" cy="1931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5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BRUSNICE BORŮVKA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Roste planě </a:t>
            </a:r>
            <a:r>
              <a:rPr lang="cs-CZ" sz="2800" dirty="0" smtClean="0"/>
              <a:t>v jehličnatých a listnatých lesích</a:t>
            </a:r>
          </a:p>
          <a:p>
            <a:r>
              <a:rPr lang="cs-CZ" sz="2800" dirty="0" smtClean="0"/>
              <a:t>Půdy kyselé s málo živinami, nevysychavé</a:t>
            </a:r>
          </a:p>
          <a:p>
            <a:r>
              <a:rPr lang="cs-CZ" sz="2800" b="1" dirty="0" smtClean="0"/>
              <a:t>Opadavý polokeřík</a:t>
            </a:r>
            <a:r>
              <a:rPr lang="cs-CZ" sz="2800" dirty="0" smtClean="0"/>
              <a:t>, 15-60 cm vysoký</a:t>
            </a:r>
          </a:p>
          <a:p>
            <a:r>
              <a:rPr lang="cs-CZ" sz="2800" dirty="0" smtClean="0"/>
              <a:t>Daří se jí ve </a:t>
            </a:r>
            <a:r>
              <a:rPr lang="cs-CZ" sz="2800" b="1" dirty="0" smtClean="0"/>
              <a:t>vyšších chladnějších polohách</a:t>
            </a:r>
          </a:p>
          <a:p>
            <a:r>
              <a:rPr lang="cs-CZ" sz="2800" b="1" dirty="0" smtClean="0"/>
              <a:t>Plody modré až modrofialové</a:t>
            </a:r>
            <a:r>
              <a:rPr lang="cs-CZ" sz="2800" dirty="0" smtClean="0"/>
              <a:t>, dozrávají od července někdy až do září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/>
          <a:stretch/>
        </p:blipFill>
        <p:spPr bwMode="auto">
          <a:xfrm>
            <a:off x="236917" y="5421039"/>
            <a:ext cx="3379912" cy="1247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1553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39178"/>
            <a:ext cx="2543175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1255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238</Words>
  <Application>Microsoft Office PowerPoint</Application>
  <PresentationFormat>Předvádění na obrazovce (4:3)</PresentationFormat>
  <Paragraphs>113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DROBNÉ OVOCE - bobuloviny</vt:lpstr>
      <vt:lpstr>ZÁSTUPCI</vt:lpstr>
      <vt:lpstr>OBECNÁ CHARAKTERISTIKA</vt:lpstr>
      <vt:lpstr>BOBULE                 SOUPLODÍ</vt:lpstr>
      <vt:lpstr>JAHODNÍK</vt:lpstr>
      <vt:lpstr>MALINÍK</vt:lpstr>
      <vt:lpstr>OSTRUŽINÍK</vt:lpstr>
      <vt:lpstr>BORŮVKA KANADSKÁ</vt:lpstr>
      <vt:lpstr>BRUSNICE BORŮVKA</vt:lpstr>
      <vt:lpstr>RYBÍZ</vt:lpstr>
      <vt:lpstr>ANGREŠT</vt:lpstr>
      <vt:lpstr>Otázky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DROBNÉ OVOCE</dc:title>
  <dc:creator>Kamča</dc:creator>
  <cp:lastModifiedBy>Kamča</cp:lastModifiedBy>
  <cp:revision>12</cp:revision>
  <dcterms:created xsi:type="dcterms:W3CDTF">2020-11-04T07:53:32Z</dcterms:created>
  <dcterms:modified xsi:type="dcterms:W3CDTF">2020-11-04T18:13:00Z</dcterms:modified>
</cp:coreProperties>
</file>