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6EE0-580F-4D30-A68D-BB6A5D695B7A}" type="datetimeFigureOut">
              <a:rPr lang="cs-CZ" smtClean="0"/>
              <a:t>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0669-A878-4A38-887F-12B9A012F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73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6EE0-580F-4D30-A68D-BB6A5D695B7A}" type="datetimeFigureOut">
              <a:rPr lang="cs-CZ" smtClean="0"/>
              <a:t>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0669-A878-4A38-887F-12B9A012F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58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6EE0-580F-4D30-A68D-BB6A5D695B7A}" type="datetimeFigureOut">
              <a:rPr lang="cs-CZ" smtClean="0"/>
              <a:t>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0669-A878-4A38-887F-12B9A012F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08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6EE0-580F-4D30-A68D-BB6A5D695B7A}" type="datetimeFigureOut">
              <a:rPr lang="cs-CZ" smtClean="0"/>
              <a:t>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0669-A878-4A38-887F-12B9A012F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38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6EE0-580F-4D30-A68D-BB6A5D695B7A}" type="datetimeFigureOut">
              <a:rPr lang="cs-CZ" smtClean="0"/>
              <a:t>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0669-A878-4A38-887F-12B9A012F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70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6EE0-580F-4D30-A68D-BB6A5D695B7A}" type="datetimeFigureOut">
              <a:rPr lang="cs-CZ" smtClean="0"/>
              <a:t>3.11.2020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0669-A878-4A38-887F-12B9A012F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482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6EE0-580F-4D30-A68D-BB6A5D695B7A}" type="datetimeFigureOut">
              <a:rPr lang="cs-CZ" smtClean="0"/>
              <a:t>3.11.2020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0669-A878-4A38-887F-12B9A012F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81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6EE0-580F-4D30-A68D-BB6A5D695B7A}" type="datetimeFigureOut">
              <a:rPr lang="cs-CZ" smtClean="0"/>
              <a:t>3.11.2020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0669-A878-4A38-887F-12B9A012F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27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6EE0-580F-4D30-A68D-BB6A5D695B7A}" type="datetimeFigureOut">
              <a:rPr lang="cs-CZ" smtClean="0"/>
              <a:t>3.11.2020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0669-A878-4A38-887F-12B9A012F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83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6EE0-580F-4D30-A68D-BB6A5D695B7A}" type="datetimeFigureOut">
              <a:rPr lang="cs-CZ" smtClean="0"/>
              <a:t>3.11.2020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0669-A878-4A38-887F-12B9A012F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14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6EE0-580F-4D30-A68D-BB6A5D695B7A}" type="datetimeFigureOut">
              <a:rPr lang="cs-CZ" smtClean="0"/>
              <a:t>3.11.2020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0669-A878-4A38-887F-12B9A012F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18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86EE0-580F-4D30-A68D-BB6A5D695B7A}" type="datetimeFigureOut">
              <a:rPr lang="cs-CZ" smtClean="0"/>
              <a:t>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0669-A878-4A38-887F-12B9A012F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26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2823675" cy="2535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07045" y="175110"/>
            <a:ext cx="4896544" cy="1470025"/>
          </a:xfrm>
        </p:spPr>
        <p:txBody>
          <a:bodyPr>
            <a:normAutofit/>
          </a:bodyPr>
          <a:lstStyle/>
          <a:p>
            <a:r>
              <a:rPr lang="cs-CZ" sz="6000" dirty="0" smtClean="0"/>
              <a:t>Jádroviny</a:t>
            </a:r>
            <a:endParaRPr lang="cs-CZ" sz="6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694" y="3573016"/>
            <a:ext cx="2346079" cy="2929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2"/>
          <a:stretch/>
        </p:blipFill>
        <p:spPr bwMode="auto">
          <a:xfrm>
            <a:off x="539551" y="798307"/>
            <a:ext cx="1838325" cy="2310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64704"/>
            <a:ext cx="3000258" cy="1755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181622"/>
            <a:ext cx="3456384" cy="2321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33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Choroby a škůdci hrušní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rez hrušňová - nositelem je jalovec </a:t>
            </a:r>
            <a:r>
              <a:rPr lang="cs-CZ" sz="1800" dirty="0" smtClean="0"/>
              <a:t>(obr. 1)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vlnovník hrušňový </a:t>
            </a:r>
            <a:r>
              <a:rPr lang="cs-CZ" sz="1800" dirty="0" smtClean="0"/>
              <a:t>(obr. 2)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moniliová choroba plodů – žlutě zbarvená propadlá místa na plodech </a:t>
            </a:r>
            <a:r>
              <a:rPr lang="cs-CZ" sz="1800" dirty="0" smtClean="0"/>
              <a:t>(obr. 3)</a:t>
            </a:r>
          </a:p>
          <a:p>
            <a:pPr marL="0" indent="0">
              <a:buNone/>
            </a:pPr>
            <a:r>
              <a:rPr lang="cs-CZ" dirty="0" smtClean="0"/>
              <a:t>            </a:t>
            </a:r>
            <a:r>
              <a:rPr lang="cs-CZ" sz="1400" dirty="0" smtClean="0"/>
              <a:t>Obr. 1			       Obr. 2		                       	Obr. 3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2" y="4437112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13299"/>
            <a:ext cx="2552700" cy="1790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" t="19084" r="224" b="19084"/>
          <a:stretch/>
        </p:blipFill>
        <p:spPr bwMode="auto">
          <a:xfrm>
            <a:off x="6228184" y="4588569"/>
            <a:ext cx="2329113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75474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Jeřáb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836712"/>
            <a:ext cx="5904656" cy="5688631"/>
          </a:xfrm>
        </p:spPr>
        <p:txBody>
          <a:bodyPr>
            <a:normAutofit/>
          </a:bodyPr>
          <a:lstStyle/>
          <a:p>
            <a:pPr algn="just"/>
            <a:r>
              <a:rPr lang="cs-CZ" sz="2400" dirty="0" smtClean="0"/>
              <a:t>Jeřáb obecný – u nás roste planě v lesích. Jako ovocný druh se pěstuje jeřáb sladkoplodý. V plodech velké množství vitamínu C. </a:t>
            </a:r>
          </a:p>
          <a:p>
            <a:pPr algn="just"/>
            <a:endParaRPr lang="cs-CZ" sz="2400" dirty="0" smtClean="0"/>
          </a:p>
          <a:p>
            <a:pPr algn="just"/>
            <a:r>
              <a:rPr lang="cs-CZ" sz="2400" dirty="0" smtClean="0"/>
              <a:t>Jeřáb černý (</a:t>
            </a:r>
            <a:r>
              <a:rPr lang="cs-CZ" sz="2400" dirty="0" err="1" smtClean="0"/>
              <a:t>Aronie</a:t>
            </a:r>
            <a:r>
              <a:rPr lang="cs-CZ" sz="2400" dirty="0" smtClean="0"/>
              <a:t>) – opadavý stromek nebo keř výšky 1,5 až 2,5 m. Na podzim se listy krásně barví do červena. Plody velice zdravé.</a:t>
            </a:r>
          </a:p>
          <a:p>
            <a:pPr algn="just"/>
            <a:endParaRPr lang="cs-CZ" sz="2400" dirty="0" smtClean="0"/>
          </a:p>
          <a:p>
            <a:pPr algn="just"/>
            <a:r>
              <a:rPr lang="cs-CZ" sz="2400" dirty="0" smtClean="0"/>
              <a:t>Jeřáb oskeruše – dlouhověký opadavý strom dorůstající se až 15 m. Plody jedlé, sladké, plné vitamínů. </a:t>
            </a:r>
            <a:endParaRPr lang="cs-CZ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069" y="978698"/>
            <a:ext cx="1998420" cy="1496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069" y="2924944"/>
            <a:ext cx="2301466" cy="1523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0" t="11978" r="13239" b="13063"/>
          <a:stretch/>
        </p:blipFill>
        <p:spPr bwMode="auto">
          <a:xfrm>
            <a:off x="6499069" y="4954014"/>
            <a:ext cx="1951489" cy="1496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26183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/>
              <a:t>Mišpule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178614"/>
          </a:xfrm>
        </p:spPr>
        <p:txBody>
          <a:bodyPr/>
          <a:lstStyle/>
          <a:p>
            <a:pPr algn="just"/>
            <a:r>
              <a:rPr lang="cs-CZ" dirty="0" smtClean="0"/>
              <a:t>Dříve velice rozšířená, dnes pěstovaná málo. Plody jedlé po přemrznutí, sklízí se tedy až v listopadu a po sklizni se ještě nechají několik týdnů „dojít“ než změknou. Strom nebo keř výšky až 5 m, velice dekorativní. Nepatrné nároky na stanoviště. 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9040"/>
            <a:ext cx="26670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01507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Kdouloň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 smtClean="0"/>
              <a:t>Dekorativní a zajímavá dřevina dorůstající </a:t>
            </a:r>
            <a:br>
              <a:rPr lang="cs-CZ" dirty="0" smtClean="0"/>
            </a:br>
            <a:r>
              <a:rPr lang="cs-CZ" dirty="0" smtClean="0"/>
              <a:t>až 5 m, plodící koncem září. Vyžaduje slunečné </a:t>
            </a:r>
            <a:br>
              <a:rPr lang="cs-CZ" dirty="0" smtClean="0"/>
            </a:br>
            <a:r>
              <a:rPr lang="cs-CZ" dirty="0" smtClean="0"/>
              <a:t>a chráněné stanoviště. Krásně kvete a listy se na podzim hezky zbarvují. </a:t>
            </a:r>
          </a:p>
          <a:p>
            <a:pPr algn="just"/>
            <a:r>
              <a:rPr lang="cs-CZ" dirty="0" smtClean="0"/>
              <a:t>Plody za </a:t>
            </a:r>
            <a:r>
              <a:rPr lang="cs-CZ" dirty="0" err="1" smtClean="0"/>
              <a:t>syrova</a:t>
            </a:r>
            <a:r>
              <a:rPr lang="cs-CZ" dirty="0" smtClean="0"/>
              <a:t> nepoživatelné (džemy, želé, marmelády)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77072"/>
            <a:ext cx="2889075" cy="2162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44647"/>
            <a:ext cx="2681486" cy="219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683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Rakytník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287853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 smtClean="0"/>
              <a:t>Velký, opadavý, trnitý keř výšky 2 až 4 m. Výhony světle šedé se stříbřitými úzce kopinatými listy</a:t>
            </a:r>
          </a:p>
          <a:p>
            <a:pPr algn="just"/>
            <a:r>
              <a:rPr lang="cs-CZ" dirty="0" smtClean="0"/>
              <a:t>Plody koncem srpna až září, plné vitamínů, hlavně C, vyrábí se z nich nápoje, džemy, kompoty </a:t>
            </a:r>
          </a:p>
          <a:p>
            <a:pPr algn="just"/>
            <a:r>
              <a:rPr lang="cs-CZ" dirty="0" smtClean="0"/>
              <a:t>Velice nenáročný, pro plození potřebuje slunné stanoviště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3275"/>
            <a:ext cx="3098696" cy="2319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4090906"/>
            <a:ext cx="3456384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53141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Růže šípková - ŠÍPEK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dirty="0" smtClean="0"/>
              <a:t>Keř s dlouhými, rovnými nebo zahnutými větvemi plnými trnů. Nenáročný na stanoviště. Roste planě </a:t>
            </a:r>
            <a:br>
              <a:rPr lang="cs-CZ" dirty="0" smtClean="0"/>
            </a:br>
            <a:r>
              <a:rPr lang="cs-CZ" dirty="0" smtClean="0"/>
              <a:t>v přírodě. Krásně kvete. </a:t>
            </a:r>
          </a:p>
          <a:p>
            <a:pPr algn="just"/>
            <a:r>
              <a:rPr lang="cs-CZ" dirty="0" smtClean="0"/>
              <a:t>Plody ŠÍPKY sbíráme v září a říjnu když začínají červenat. Sušíme na čaj rychle, aby si uchovaly vitamín C, kterého jsou plné. Mají ale i mnoho jiných prospěšných látek. 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51650"/>
            <a:ext cx="200025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22298"/>
            <a:ext cx="3168352" cy="2346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22696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Otázky k procvičení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Které ovoce se jí po přemrznutí?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Odrůda jakého ovoce je </a:t>
            </a:r>
            <a:r>
              <a:rPr lang="cs-CZ" dirty="0" err="1" smtClean="0"/>
              <a:t>Lucasova</a:t>
            </a:r>
            <a:r>
              <a:rPr lang="cs-CZ" dirty="0" smtClean="0"/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Který </a:t>
            </a:r>
            <a:r>
              <a:rPr lang="cs-CZ" smtClean="0"/>
              <a:t>strom zlobí škůdce </a:t>
            </a:r>
            <a:r>
              <a:rPr lang="cs-CZ" dirty="0" smtClean="0"/>
              <a:t>obaleč?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 se jmenuje rostlina, na které rostou šípky?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Který keř potřebuje pro plození slunné stanoviště?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Plody kterého stromu jsou za </a:t>
            </a:r>
            <a:r>
              <a:rPr lang="cs-CZ" dirty="0" err="1" smtClean="0"/>
              <a:t>syrova</a:t>
            </a:r>
            <a:r>
              <a:rPr lang="cs-CZ" dirty="0" smtClean="0"/>
              <a:t> nepoživatelné? 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Jaké znáš tři druhy jeřábů?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Mají jabloně jarní odrůdy jablek?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Které ovoce je na obrázku?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Odpovědi zapiš na papír a přines do školy. 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93096"/>
            <a:ext cx="2182813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269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Zástupci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Jabloň</a:t>
            </a:r>
          </a:p>
          <a:p>
            <a:r>
              <a:rPr lang="cs-CZ" dirty="0" smtClean="0"/>
              <a:t>Hrušeň</a:t>
            </a:r>
          </a:p>
          <a:p>
            <a:r>
              <a:rPr lang="cs-CZ" dirty="0" smtClean="0"/>
              <a:t>Jeřáb – obecný, černý, oskeruše</a:t>
            </a:r>
          </a:p>
          <a:p>
            <a:r>
              <a:rPr lang="cs-CZ" dirty="0" smtClean="0"/>
              <a:t>Mišpule</a:t>
            </a:r>
          </a:p>
          <a:p>
            <a:r>
              <a:rPr lang="cs-CZ" dirty="0" smtClean="0"/>
              <a:t>Kdouloň</a:t>
            </a:r>
          </a:p>
          <a:p>
            <a:r>
              <a:rPr lang="cs-CZ" dirty="0" smtClean="0"/>
              <a:t>Rakytník</a:t>
            </a:r>
          </a:p>
          <a:p>
            <a:r>
              <a:rPr lang="cs-CZ" dirty="0" smtClean="0"/>
              <a:t>Růže - šípek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4690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charakteristika jádrovin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 opylení se z květů tvoří plody - MALVICE</a:t>
            </a:r>
          </a:p>
          <a:p>
            <a:r>
              <a:rPr lang="cs-CZ" dirty="0" smtClean="0"/>
              <a:t>Uprostřed malvice je jádřinec, který obsahuje semena</a:t>
            </a:r>
          </a:p>
          <a:p>
            <a:r>
              <a:rPr lang="cs-CZ" dirty="0" smtClean="0"/>
              <a:t>Patří do čeledi růžovité</a:t>
            </a:r>
          </a:p>
          <a:p>
            <a:r>
              <a:rPr lang="cs-CZ" dirty="0" smtClean="0"/>
              <a:t>Stromy kvetoucí zjara bílými nebo narůžovělými pětičetnými květy</a:t>
            </a:r>
          </a:p>
          <a:p>
            <a:r>
              <a:rPr lang="cs-CZ" dirty="0" smtClean="0"/>
              <a:t>Lákají včely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09120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49563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MALVICE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Jablko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7" t="53214"/>
          <a:stretch/>
        </p:blipFill>
        <p:spPr bwMode="auto">
          <a:xfrm>
            <a:off x="1907704" y="2276872"/>
            <a:ext cx="6839422" cy="4199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625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smtClean="0"/>
              <a:t>Jabloň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3240359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Jabloně pochází z mírného pásu Evropy a Asie</a:t>
            </a:r>
          </a:p>
          <a:p>
            <a:r>
              <a:rPr lang="cs-CZ" dirty="0" smtClean="0"/>
              <a:t>Strom až 10 m vysoký, opadavý, otužilý</a:t>
            </a:r>
          </a:p>
          <a:p>
            <a:r>
              <a:rPr lang="cs-CZ" dirty="0" smtClean="0"/>
              <a:t>Plodem jsou JABLKA – zelená, žlutá, oranžová, červená, rudá</a:t>
            </a:r>
          </a:p>
          <a:p>
            <a:r>
              <a:rPr lang="cs-CZ" dirty="0" smtClean="0"/>
              <a:t>List měkký, ochmýřený nebo hladký, NE lesklý</a:t>
            </a:r>
          </a:p>
          <a:p>
            <a:r>
              <a:rPr lang="cs-CZ" dirty="0" smtClean="0"/>
              <a:t>Nenáročné na pěstování </a:t>
            </a:r>
          </a:p>
          <a:p>
            <a:r>
              <a:rPr lang="cs-CZ" dirty="0" smtClean="0"/>
              <a:t>Pěstují se téměř na celém území ČR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15036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4653136"/>
            <a:ext cx="2524125" cy="1809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34086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33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Dělení jabloní podle sklizně plodů a jejich skladovatelnosti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Letní odrůdy– tyto odrůdy se neskladují, jedí se téměř ihned po sběru, dozrávají v červenci </a:t>
            </a:r>
            <a:br>
              <a:rPr lang="cs-CZ" dirty="0" smtClean="0"/>
            </a:br>
            <a:r>
              <a:rPr lang="cs-CZ" dirty="0" smtClean="0"/>
              <a:t>a začátkem srpna a používají se k přímému konzumu nebo na mošt (Průsvitné letní, …)</a:t>
            </a:r>
          </a:p>
          <a:p>
            <a:pPr algn="just"/>
            <a:r>
              <a:rPr lang="cs-CZ" dirty="0" smtClean="0"/>
              <a:t>Podzimní odrůdy – dozrávají na přelomu srpnu </a:t>
            </a:r>
            <a:br>
              <a:rPr lang="cs-CZ" dirty="0" smtClean="0"/>
            </a:br>
            <a:r>
              <a:rPr lang="cs-CZ" dirty="0" smtClean="0"/>
              <a:t>a září, jedí se ihned nebo se dají  dobře skladovat a vydrží až do Vánoc (Prima, Šampion, Matčino…)</a:t>
            </a:r>
          </a:p>
          <a:p>
            <a:pPr algn="just"/>
            <a:r>
              <a:rPr lang="cs-CZ" dirty="0" smtClean="0"/>
              <a:t>Zimní odrůdy – dozrávají na podzim a dobře skladované vydrží až do března či dubna (</a:t>
            </a:r>
            <a:r>
              <a:rPr lang="cs-CZ" dirty="0" err="1" smtClean="0"/>
              <a:t>Gloster</a:t>
            </a:r>
            <a:r>
              <a:rPr lang="cs-CZ" dirty="0" smtClean="0"/>
              <a:t>, </a:t>
            </a:r>
            <a:r>
              <a:rPr lang="cs-CZ" dirty="0" err="1" smtClean="0"/>
              <a:t>Golden</a:t>
            </a:r>
            <a:r>
              <a:rPr lang="cs-CZ" dirty="0" smtClean="0"/>
              <a:t> </a:t>
            </a:r>
            <a:r>
              <a:rPr lang="cs-CZ" dirty="0" err="1" smtClean="0"/>
              <a:t>Delicious</a:t>
            </a:r>
            <a:r>
              <a:rPr lang="cs-CZ" dirty="0" smtClean="0"/>
              <a:t>, </a:t>
            </a:r>
            <a:r>
              <a:rPr lang="cs-CZ" dirty="0" err="1" smtClean="0"/>
              <a:t>Idared</a:t>
            </a:r>
            <a:r>
              <a:rPr lang="cs-CZ" dirty="0" smtClean="0"/>
              <a:t>, Rubín, </a:t>
            </a:r>
            <a:r>
              <a:rPr lang="cs-CZ" dirty="0" err="1" smtClean="0"/>
              <a:t>Jonagold</a:t>
            </a:r>
            <a:r>
              <a:rPr lang="cs-CZ" dirty="0" smtClean="0"/>
              <a:t>, </a:t>
            </a:r>
            <a:r>
              <a:rPr lang="cs-CZ" dirty="0" err="1" smtClean="0"/>
              <a:t>Gloster</a:t>
            </a:r>
            <a:r>
              <a:rPr lang="cs-CZ" dirty="0" smtClean="0"/>
              <a:t>, 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185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Choroby a škůdci jabloní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Moniliová hniloba plodů  </a:t>
            </a:r>
            <a:r>
              <a:rPr lang="cs-CZ" sz="2100" dirty="0" smtClean="0"/>
              <a:t>(obr. 1)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Obaleč jabloňový </a:t>
            </a:r>
            <a:r>
              <a:rPr lang="cs-CZ" sz="2100" dirty="0" smtClean="0"/>
              <a:t>(obr. 2)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Pilatka jablečná </a:t>
            </a:r>
            <a:r>
              <a:rPr lang="cs-CZ" sz="2100" dirty="0" smtClean="0"/>
              <a:t>(obr. 3)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Strupovitost  </a:t>
            </a:r>
            <a:r>
              <a:rPr lang="cs-CZ" sz="2100" dirty="0" smtClean="0"/>
              <a:t>(obr. 4)</a:t>
            </a:r>
            <a:r>
              <a:rPr lang="cs-CZ" dirty="0" smtClean="0"/>
              <a:t>			    </a:t>
            </a:r>
            <a:r>
              <a:rPr lang="cs-CZ" sz="1800" dirty="0" smtClean="0"/>
              <a:t>obr. 1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					          </a:t>
            </a:r>
            <a:r>
              <a:rPr lang="cs-CZ" sz="2100" dirty="0" smtClean="0"/>
              <a:t>obr. 1</a:t>
            </a:r>
          </a:p>
          <a:p>
            <a:endParaRPr lang="cs-CZ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        obr. 2</a:t>
            </a:r>
            <a:r>
              <a:rPr lang="cs-CZ" dirty="0" smtClean="0"/>
              <a:t>		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	            </a:t>
            </a:r>
          </a:p>
          <a:p>
            <a:pPr marL="0" indent="0">
              <a:buNone/>
            </a:pPr>
            <a:r>
              <a:rPr lang="cs-CZ" dirty="0" smtClean="0"/>
              <a:t>	                                       </a:t>
            </a:r>
            <a:r>
              <a:rPr lang="cs-CZ" sz="1900" dirty="0" smtClean="0"/>
              <a:t>obr. 3				                                                                        	obr. 2						    obr. 4	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225" y="1628800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70" y="3936454"/>
            <a:ext cx="2057400" cy="222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05064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612" y="4016694"/>
            <a:ext cx="1913888" cy="2148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62951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Hrušeň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Pochází z Evropy a Asie</a:t>
            </a:r>
          </a:p>
          <a:p>
            <a:r>
              <a:rPr lang="cs-CZ" dirty="0" smtClean="0"/>
              <a:t>Strom vysoký až 20 metrů, opadavý, květ bílý</a:t>
            </a:r>
          </a:p>
          <a:p>
            <a:r>
              <a:rPr lang="cs-CZ" dirty="0" smtClean="0"/>
              <a:t>Připomíná jabloň, ale plody jsou u stopky protažené (u jablka je vždy prohlubeň u stopky)</a:t>
            </a:r>
          </a:p>
          <a:p>
            <a:r>
              <a:rPr lang="cs-CZ" dirty="0" smtClean="0"/>
              <a:t>Plodem je HRUŠKA - žlutá, červená, zelená</a:t>
            </a:r>
          </a:p>
          <a:p>
            <a:r>
              <a:rPr lang="cs-CZ" dirty="0" smtClean="0"/>
              <a:t>List – hladký , LESKLÝ</a:t>
            </a:r>
          </a:p>
          <a:p>
            <a:r>
              <a:rPr lang="cs-CZ" dirty="0" smtClean="0"/>
              <a:t>Raději teplejší oblasti a ne podmáčené půdy, jinak v pěstování nenáročná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           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08631"/>
            <a:ext cx="200025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88346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49313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Dělení hrušní podle sklizně plodů </a:t>
            </a:r>
            <a:br>
              <a:rPr lang="cs-CZ" dirty="0" smtClean="0"/>
            </a:br>
            <a:r>
              <a:rPr lang="cs-CZ" dirty="0" smtClean="0"/>
              <a:t>a jejich skladovatelnosti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Letní odrůdy – dozrávají většinou v srpnu, vhodné pro přímý konzum (</a:t>
            </a:r>
            <a:r>
              <a:rPr lang="cs-CZ" dirty="0" err="1" smtClean="0"/>
              <a:t>Williamsova</a:t>
            </a:r>
            <a:r>
              <a:rPr lang="cs-CZ" dirty="0" smtClean="0"/>
              <a:t>, Radana, …)</a:t>
            </a:r>
          </a:p>
          <a:p>
            <a:r>
              <a:rPr lang="cs-CZ" dirty="0" smtClean="0"/>
              <a:t>Podzimní odrůdy – zrají od konce srpna až do pozdního podzimu (Konference, Concorde, </a:t>
            </a:r>
            <a:r>
              <a:rPr lang="cs-CZ" dirty="0" err="1"/>
              <a:t>B</a:t>
            </a:r>
            <a:r>
              <a:rPr lang="cs-CZ" dirty="0" err="1" smtClean="0"/>
              <a:t>oscova</a:t>
            </a:r>
            <a:r>
              <a:rPr lang="cs-CZ" dirty="0" smtClean="0"/>
              <a:t>, Máslovka, …)</a:t>
            </a:r>
          </a:p>
          <a:p>
            <a:r>
              <a:rPr lang="cs-CZ" dirty="0" smtClean="0"/>
              <a:t>Zimní odrůdy – sklízí se od druhé poloviny října </a:t>
            </a:r>
            <a:br>
              <a:rPr lang="cs-CZ" dirty="0" smtClean="0"/>
            </a:br>
            <a:r>
              <a:rPr lang="cs-CZ" dirty="0" smtClean="0"/>
              <a:t>a postupně dozrává, dobře skladovatelná a jedlá od ledna do dubna (</a:t>
            </a:r>
            <a:r>
              <a:rPr lang="cs-CZ" dirty="0" err="1" smtClean="0"/>
              <a:t>Lucasova</a:t>
            </a:r>
            <a:r>
              <a:rPr lang="cs-CZ" dirty="0" smtClean="0"/>
              <a:t>, Pařížanka, 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00619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594</Words>
  <Application>Microsoft Office PowerPoint</Application>
  <PresentationFormat>Předvádění na obrazovce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Jádroviny</vt:lpstr>
      <vt:lpstr>Zástupci</vt:lpstr>
      <vt:lpstr>Obecná charakteristika jádrovin</vt:lpstr>
      <vt:lpstr>Stavba MALVICE </vt:lpstr>
      <vt:lpstr>Jabloň</vt:lpstr>
      <vt:lpstr>Dělení jabloní podle sklizně plodů a jejich skladovatelnosti</vt:lpstr>
      <vt:lpstr>Choroby a škůdci jabloní</vt:lpstr>
      <vt:lpstr>Hrušeň</vt:lpstr>
      <vt:lpstr>Dělení hrušní podle sklizně plodů  a jejich skladovatelnosti</vt:lpstr>
      <vt:lpstr>Choroby a škůdci hrušní</vt:lpstr>
      <vt:lpstr>Jeřáb</vt:lpstr>
      <vt:lpstr>Mišpule</vt:lpstr>
      <vt:lpstr>Kdouloň</vt:lpstr>
      <vt:lpstr>Rakytník</vt:lpstr>
      <vt:lpstr>Růže šípková - ŠÍPEK</vt:lpstr>
      <vt:lpstr>Otázky k procvičení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Jádroviny</dc:title>
  <dc:creator>Kamča</dc:creator>
  <cp:lastModifiedBy>Kamča</cp:lastModifiedBy>
  <cp:revision>20</cp:revision>
  <dcterms:created xsi:type="dcterms:W3CDTF">2020-10-07T18:09:48Z</dcterms:created>
  <dcterms:modified xsi:type="dcterms:W3CDTF">2020-11-03T18:08:53Z</dcterms:modified>
</cp:coreProperties>
</file>