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61E42B-57BC-4B40-9061-2AA4BB4A0BD4}" v="1" dt="2023-10-04T06:24:16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59" d="100"/>
          <a:sy n="59" d="100"/>
        </p:scale>
        <p:origin x="1524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nová Kamila" userId="77d89279-8150-4548-8c36-15223de15f18" providerId="ADAL" clId="{DF61E42B-57BC-4B40-9061-2AA4BB4A0BD4}"/>
    <pc:docChg chg="modSld">
      <pc:chgData name="Malinová Kamila" userId="77d89279-8150-4548-8c36-15223de15f18" providerId="ADAL" clId="{DF61E42B-57BC-4B40-9061-2AA4BB4A0BD4}" dt="2023-10-04T06:31:55.574" v="12" actId="20577"/>
      <pc:docMkLst>
        <pc:docMk/>
      </pc:docMkLst>
      <pc:sldChg chg="modSp">
        <pc:chgData name="Malinová Kamila" userId="77d89279-8150-4548-8c36-15223de15f18" providerId="ADAL" clId="{DF61E42B-57BC-4B40-9061-2AA4BB4A0BD4}" dt="2023-10-04T06:24:16.307" v="0" actId="1076"/>
        <pc:sldMkLst>
          <pc:docMk/>
          <pc:sldMk cId="3809997292" sldId="256"/>
        </pc:sldMkLst>
        <pc:picChg chg="mod">
          <ac:chgData name="Malinová Kamila" userId="77d89279-8150-4548-8c36-15223de15f18" providerId="ADAL" clId="{DF61E42B-57BC-4B40-9061-2AA4BB4A0BD4}" dt="2023-10-04T06:24:16.307" v="0" actId="1076"/>
          <ac:picMkLst>
            <pc:docMk/>
            <pc:sldMk cId="3809997292" sldId="256"/>
            <ac:picMk id="1026" creationId="{00000000-0000-0000-0000-000000000000}"/>
          </ac:picMkLst>
        </pc:picChg>
      </pc:sldChg>
      <pc:sldChg chg="modSp mod">
        <pc:chgData name="Malinová Kamila" userId="77d89279-8150-4548-8c36-15223de15f18" providerId="ADAL" clId="{DF61E42B-57BC-4B40-9061-2AA4BB4A0BD4}" dt="2023-10-04T06:31:55.574" v="12" actId="20577"/>
        <pc:sldMkLst>
          <pc:docMk/>
          <pc:sldMk cId="2139823103" sldId="259"/>
        </pc:sldMkLst>
        <pc:spChg chg="mod">
          <ac:chgData name="Malinová Kamila" userId="77d89279-8150-4548-8c36-15223de15f18" providerId="ADAL" clId="{DF61E42B-57BC-4B40-9061-2AA4BB4A0BD4}" dt="2023-10-04T06:31:55.574" v="12" actId="20577"/>
          <ac:spMkLst>
            <pc:docMk/>
            <pc:sldMk cId="2139823103" sldId="25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C608-DACF-48C7-8FCF-1C203ACBB633}" type="datetimeFigureOut">
              <a:rPr lang="cs-CZ" smtClean="0"/>
              <a:t>04.10.2023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820C-885D-43ED-9F19-50BFEBFB2BA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82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C608-DACF-48C7-8FCF-1C203ACBB633}" type="datetimeFigureOut">
              <a:rPr lang="cs-CZ" smtClean="0"/>
              <a:t>04.10.2023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820C-885D-43ED-9F19-50BFEBFB2BA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27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C608-DACF-48C7-8FCF-1C203ACBB633}" type="datetimeFigureOut">
              <a:rPr lang="cs-CZ" smtClean="0"/>
              <a:t>04.10.2023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820C-885D-43ED-9F19-50BFEBFB2BA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39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C608-DACF-48C7-8FCF-1C203ACBB633}" type="datetimeFigureOut">
              <a:rPr lang="cs-CZ" smtClean="0"/>
              <a:t>04.10.2023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820C-885D-43ED-9F19-50BFEBFB2BA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7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C608-DACF-48C7-8FCF-1C203ACBB633}" type="datetimeFigureOut">
              <a:rPr lang="cs-CZ" smtClean="0"/>
              <a:t>04.10.2023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820C-885D-43ED-9F19-50BFEBFB2BA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98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C608-DACF-48C7-8FCF-1C203ACBB633}" type="datetimeFigureOut">
              <a:rPr lang="cs-CZ" smtClean="0"/>
              <a:t>04.10.2023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820C-885D-43ED-9F19-50BFEBFB2BA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90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C608-DACF-48C7-8FCF-1C203ACBB633}" type="datetimeFigureOut">
              <a:rPr lang="cs-CZ" smtClean="0"/>
              <a:t>04.10.2023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820C-885D-43ED-9F19-50BFEBFB2BA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89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C608-DACF-48C7-8FCF-1C203ACBB633}" type="datetimeFigureOut">
              <a:rPr lang="cs-CZ" smtClean="0"/>
              <a:t>04.10.2023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820C-885D-43ED-9F19-50BFEBFB2BA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192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C608-DACF-48C7-8FCF-1C203ACBB633}" type="datetimeFigureOut">
              <a:rPr lang="cs-CZ" smtClean="0"/>
              <a:t>04.10.2023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820C-885D-43ED-9F19-50BFEBFB2BA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62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C608-DACF-48C7-8FCF-1C203ACBB633}" type="datetimeFigureOut">
              <a:rPr lang="cs-CZ" smtClean="0"/>
              <a:t>04.10.2023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820C-885D-43ED-9F19-50BFEBFB2BA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29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C608-DACF-48C7-8FCF-1C203ACBB633}" type="datetimeFigureOut">
              <a:rPr lang="cs-CZ" smtClean="0"/>
              <a:t>04.10.2023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820C-885D-43ED-9F19-50BFEBFB2BA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68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C608-DACF-48C7-8FCF-1C203ACBB633}" type="datetimeFigureOut">
              <a:rPr lang="cs-CZ" smtClean="0"/>
              <a:t>04.10.2023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4820C-885D-43ED-9F19-50BFEBFB2BA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20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1804" y="332656"/>
            <a:ext cx="7772400" cy="1368151"/>
          </a:xfrm>
        </p:spPr>
        <p:txBody>
          <a:bodyPr>
            <a:noAutofit/>
          </a:bodyPr>
          <a:lstStyle/>
          <a:p>
            <a:r>
              <a:rPr lang="cs-CZ" sz="9600" dirty="0"/>
              <a:t>PECKOVINY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2" y="1764727"/>
            <a:ext cx="6984776" cy="473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99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ŠVESTKA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Pochází z Kavkazu.  </a:t>
            </a:r>
          </a:p>
          <a:p>
            <a:r>
              <a:rPr lang="cs-CZ" dirty="0"/>
              <a:t>Švestky mají </a:t>
            </a:r>
            <a:r>
              <a:rPr lang="cs-CZ" b="1" dirty="0"/>
              <a:t>větší požadavky na vlhkost půdy a na vyšší vzdušnou vlhkost, proto jsou vhodnější do středních i poněkud vyšších poloh.  </a:t>
            </a:r>
          </a:p>
          <a:p>
            <a:r>
              <a:rPr lang="cs-CZ" dirty="0"/>
              <a:t>Trpí virovou chorobou ŠARKA – deformace a opadávání listů i plodů </a:t>
            </a:r>
          </a:p>
          <a:p>
            <a:r>
              <a:rPr lang="cs-CZ" dirty="0"/>
              <a:t>Odrůdy – Domácí švestka, Vlaška, 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30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Strom:  </a:t>
            </a:r>
            <a:r>
              <a:rPr lang="cs-CZ" dirty="0"/>
              <a:t>vysoký 6 m, opadavý, dlouhověký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Plod: </a:t>
            </a:r>
            <a:r>
              <a:rPr lang="cs-CZ" dirty="0"/>
              <a:t>vejčité, veliké 3 – 6 cm,</a:t>
            </a:r>
          </a:p>
          <a:p>
            <a:pPr marL="0" indent="0">
              <a:buNone/>
            </a:pPr>
            <a:r>
              <a:rPr lang="cs-CZ" dirty="0"/>
              <a:t>modré až modrofialové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Květ: </a:t>
            </a:r>
            <a:r>
              <a:rPr lang="cs-CZ" dirty="0"/>
              <a:t>bílý, pětičetný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List: 	</a:t>
            </a:r>
            <a:r>
              <a:rPr lang="cs-CZ" dirty="0"/>
              <a:t>vejčitý, okraje slabě pilovité, </a:t>
            </a:r>
          </a:p>
          <a:p>
            <a:pPr marL="0" indent="0">
              <a:buNone/>
            </a:pPr>
            <a:r>
              <a:rPr lang="cs-CZ" dirty="0"/>
              <a:t>pololesklý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04" y="2564904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93912"/>
            <a:ext cx="2705100" cy="1695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80" y="4221088"/>
            <a:ext cx="184785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620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cs-CZ" u="sng" dirty="0"/>
            </a:br>
            <a:r>
              <a:rPr lang="cs-CZ" u="sng" dirty="0"/>
              <a:t>Švestky dělíme na: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/>
              <a:t>Pravé švestky </a:t>
            </a:r>
            <a:r>
              <a:rPr lang="cs-CZ" dirty="0"/>
              <a:t>– podlouhlý typický švestkový tvar s výrazně modrou ojíněnou slupkou. Dužnina je pevná a dá se od pecky oddělit, špičatý plod </a:t>
            </a:r>
            <a:br>
              <a:rPr lang="cs-CZ" dirty="0"/>
            </a:br>
            <a:r>
              <a:rPr lang="cs-CZ" dirty="0"/>
              <a:t>i pecka na obě strany.</a:t>
            </a:r>
          </a:p>
          <a:p>
            <a:pPr marL="0" lvl="0" indent="0">
              <a:buNone/>
            </a:pPr>
            <a:endParaRPr lang="cs-CZ" b="1" dirty="0"/>
          </a:p>
          <a:p>
            <a:pPr marL="0" lvl="0" indent="0">
              <a:buNone/>
            </a:pPr>
            <a:r>
              <a:rPr lang="cs-CZ" b="1" dirty="0"/>
              <a:t>Pološvestky</a:t>
            </a:r>
            <a:r>
              <a:rPr lang="cs-CZ" dirty="0"/>
              <a:t> – plody oválné, dužnina</a:t>
            </a:r>
          </a:p>
          <a:p>
            <a:pPr marL="0" lvl="0" indent="0">
              <a:buNone/>
            </a:pPr>
            <a:r>
              <a:rPr lang="cs-CZ" dirty="0"/>
              <a:t>chuťově méně výrazná a měkčí než u pravých švestek 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33" y="2509664"/>
            <a:ext cx="21145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505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SLÍVA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Pochází z přední Asie. </a:t>
            </a:r>
          </a:p>
          <a:p>
            <a:r>
              <a:rPr lang="cs-CZ" dirty="0"/>
              <a:t>Tvar stromu je podobný švestce. </a:t>
            </a:r>
          </a:p>
          <a:p>
            <a:r>
              <a:rPr lang="cs-CZ" dirty="0"/>
              <a:t>Spolu se švestkami bývaly naším nejrozšířenějším ovocem, a to především pro svou lehkost v rozmnožování, pěstování a všestranné použití.</a:t>
            </a:r>
          </a:p>
          <a:p>
            <a:r>
              <a:rPr lang="cs-CZ" dirty="0"/>
              <a:t>Nyní se pěstují méně především proto, že jsou napadány virovou chorobou – </a:t>
            </a:r>
            <a:r>
              <a:rPr lang="cs-CZ" b="1" dirty="0"/>
              <a:t>šarka švestek.</a:t>
            </a:r>
            <a:r>
              <a:rPr lang="cs-CZ" dirty="0"/>
              <a:t> Ta škodí především tím, že způsobuje deformování a předčasné dozrávání a opadávání plodů.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00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Strom: 	</a:t>
            </a:r>
            <a:r>
              <a:rPr lang="cs-CZ" dirty="0"/>
              <a:t>podobný švestce</a:t>
            </a:r>
          </a:p>
          <a:p>
            <a:pPr marL="0" indent="0">
              <a:buNone/>
            </a:pPr>
            <a:r>
              <a:rPr lang="cs-CZ" b="1" dirty="0"/>
              <a:t>Plod: 	</a:t>
            </a:r>
            <a:r>
              <a:rPr lang="cs-CZ" dirty="0"/>
              <a:t>kulovitý tvar žluté, zelené, modré nebo červené barvy</a:t>
            </a:r>
          </a:p>
          <a:p>
            <a:pPr marL="0" indent="0">
              <a:buNone/>
            </a:pPr>
            <a:r>
              <a:rPr lang="cs-CZ" b="1" dirty="0"/>
              <a:t>Květ: 	</a:t>
            </a:r>
            <a:r>
              <a:rPr lang="cs-CZ" dirty="0"/>
              <a:t>bílé květy</a:t>
            </a:r>
          </a:p>
          <a:p>
            <a:pPr marL="0" indent="0">
              <a:buNone/>
            </a:pPr>
            <a:r>
              <a:rPr lang="cs-CZ" b="1" dirty="0"/>
              <a:t>List: 		</a:t>
            </a:r>
            <a:r>
              <a:rPr lang="cs-CZ" dirty="0"/>
              <a:t>podobný švestce</a:t>
            </a:r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46638"/>
            <a:ext cx="2720330" cy="312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43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634082"/>
          </a:xfrm>
        </p:spPr>
        <p:txBody>
          <a:bodyPr>
            <a:normAutofit fontScale="90000"/>
          </a:bodyPr>
          <a:lstStyle/>
          <a:p>
            <a:pPr algn="l"/>
            <a:br>
              <a:rPr lang="cs-CZ" u="sng" dirty="0"/>
            </a:br>
            <a:r>
              <a:rPr lang="cs-CZ" u="sng" dirty="0"/>
              <a:t>Odrůdy slív dělíme na 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/>
              <a:t>Slívy </a:t>
            </a:r>
            <a:r>
              <a:rPr lang="cs-CZ" dirty="0"/>
              <a:t>– menší kulovité plody, dužnina </a:t>
            </a:r>
          </a:p>
          <a:p>
            <a:pPr marL="0" lvl="0" indent="0">
              <a:buNone/>
            </a:pPr>
            <a:r>
              <a:rPr lang="cs-CZ" dirty="0"/>
              <a:t>nejde od pecky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b="1" dirty="0" err="1"/>
              <a:t>Renklody</a:t>
            </a:r>
            <a:r>
              <a:rPr lang="cs-CZ" dirty="0"/>
              <a:t> – velké kulovité plody </a:t>
            </a:r>
          </a:p>
          <a:p>
            <a:pPr marL="0" lvl="0" indent="0">
              <a:buNone/>
            </a:pPr>
            <a:r>
              <a:rPr lang="cs-CZ" dirty="0"/>
              <a:t>různých barev, kyselá dužnina jde </a:t>
            </a:r>
          </a:p>
          <a:p>
            <a:pPr marL="0" lvl="0" indent="0">
              <a:buNone/>
            </a:pPr>
            <a:r>
              <a:rPr lang="cs-CZ" dirty="0"/>
              <a:t>dobře loupat</a:t>
            </a:r>
          </a:p>
          <a:p>
            <a:pPr marL="0" lvl="0" indent="0">
              <a:buNone/>
            </a:pPr>
            <a:endParaRPr lang="cs-CZ" b="1" dirty="0"/>
          </a:p>
          <a:p>
            <a:pPr marL="0" lvl="0" indent="0">
              <a:buNone/>
            </a:pPr>
            <a:r>
              <a:rPr lang="cs-CZ" b="1" dirty="0"/>
              <a:t>Mirabelky</a:t>
            </a:r>
            <a:r>
              <a:rPr lang="cs-CZ" dirty="0"/>
              <a:t> – malé kulovité žluté plody, </a:t>
            </a:r>
            <a:br>
              <a:rPr lang="cs-CZ" dirty="0"/>
            </a:br>
            <a:r>
              <a:rPr lang="cs-CZ" dirty="0"/>
              <a:t>dužnina jde dobře od pecky, výborné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04366" cy="19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30" y="24928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85184"/>
            <a:ext cx="1920141" cy="133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06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MERUŇKA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Meruňka pochází ze Střední Asie a Číny.</a:t>
            </a:r>
          </a:p>
          <a:p>
            <a:r>
              <a:rPr lang="cs-CZ" dirty="0"/>
              <a:t>Nejlépe meruňkám vyhovují </a:t>
            </a:r>
            <a:r>
              <a:rPr lang="cs-CZ" b="1" dirty="0"/>
              <a:t>středně těžké písčitohlinité půdy</a:t>
            </a:r>
            <a:r>
              <a:rPr lang="cs-CZ" dirty="0"/>
              <a:t>. </a:t>
            </a:r>
          </a:p>
          <a:p>
            <a:r>
              <a:rPr lang="cs-CZ" dirty="0"/>
              <a:t>Vyžadují teplejší klimatické podmínky a slunnou polohu. </a:t>
            </a:r>
          </a:p>
          <a:p>
            <a:r>
              <a:rPr lang="cs-CZ" b="1" dirty="0"/>
              <a:t>Kvetou brzy zjara </a:t>
            </a:r>
            <a:r>
              <a:rPr lang="cs-CZ" dirty="0"/>
              <a:t>a často jsou </a:t>
            </a:r>
            <a:r>
              <a:rPr lang="cs-CZ" b="1" dirty="0"/>
              <a:t>poškozeny posledními mrazíky</a:t>
            </a:r>
            <a:r>
              <a:rPr lang="cs-CZ" dirty="0"/>
              <a:t>.  </a:t>
            </a:r>
          </a:p>
          <a:p>
            <a:r>
              <a:rPr lang="cs-CZ" u="sng" dirty="0"/>
              <a:t>Odrůdy:</a:t>
            </a:r>
            <a:r>
              <a:rPr lang="cs-CZ" dirty="0"/>
              <a:t> Velkopavlovická, </a:t>
            </a:r>
            <a:r>
              <a:rPr lang="cs-CZ" dirty="0" err="1"/>
              <a:t>Bergeron</a:t>
            </a:r>
            <a:r>
              <a:rPr lang="cs-CZ" dirty="0"/>
              <a:t>, Maďarská nejlepší, Karola, Radka, ..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2420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Strom: </a:t>
            </a:r>
            <a:r>
              <a:rPr lang="cs-CZ" dirty="0"/>
              <a:t>až 6 m, opadavý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Plod:    </a:t>
            </a:r>
            <a:r>
              <a:rPr lang="cs-CZ" dirty="0"/>
              <a:t>kulatá peckovice velká 3 x 5 cm, </a:t>
            </a:r>
          </a:p>
          <a:p>
            <a:pPr marL="0" indent="0">
              <a:buNone/>
            </a:pPr>
            <a:r>
              <a:rPr lang="cs-CZ" dirty="0"/>
              <a:t>žlutá až žlutooranžová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Květ:    </a:t>
            </a:r>
            <a:r>
              <a:rPr lang="cs-CZ" dirty="0"/>
              <a:t>před olistěním, bílé někdy</a:t>
            </a:r>
          </a:p>
          <a:p>
            <a:pPr marL="0" indent="0">
              <a:buNone/>
            </a:pPr>
            <a:r>
              <a:rPr lang="cs-CZ" dirty="0"/>
              <a:t>s růžovým nádechem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List: 	   </a:t>
            </a:r>
            <a:r>
              <a:rPr lang="cs-CZ" dirty="0"/>
              <a:t>srdčité, široce vejčité a často </a:t>
            </a:r>
          </a:p>
          <a:p>
            <a:pPr marL="0" indent="0">
              <a:buNone/>
            </a:pPr>
            <a:r>
              <a:rPr lang="cs-CZ" dirty="0"/>
              <a:t>lesklé</a:t>
            </a:r>
            <a:r>
              <a:rPr lang="cs-CZ" b="1" dirty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340" y="1556791"/>
            <a:ext cx="2316140" cy="188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340" y="3612803"/>
            <a:ext cx="2028108" cy="229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57192"/>
            <a:ext cx="1920056" cy="143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30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BROSKVOŇ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naší republice nejsou příznivé podmínky pro pěstování broskvoní, </a:t>
            </a:r>
            <a:r>
              <a:rPr lang="cs-CZ" b="1" dirty="0"/>
              <a:t>pěstují se v sadech jen na jihu Moravy a v Polabí</a:t>
            </a:r>
            <a:r>
              <a:rPr lang="cs-CZ" dirty="0"/>
              <a:t>, kde je </a:t>
            </a:r>
            <a:r>
              <a:rPr lang="cs-CZ" b="1" dirty="0"/>
              <a:t>vyšší teplota a dostatek slunce. </a:t>
            </a:r>
          </a:p>
          <a:p>
            <a:r>
              <a:rPr lang="cs-CZ" dirty="0"/>
              <a:t>Broskvoně koření poměrně mělce, proto </a:t>
            </a:r>
            <a:r>
              <a:rPr lang="cs-CZ" b="1" dirty="0"/>
              <a:t>vyžadují ty nejlepší</a:t>
            </a:r>
            <a:r>
              <a:rPr lang="cs-CZ" dirty="0"/>
              <a:t> středně těžké </a:t>
            </a:r>
            <a:r>
              <a:rPr lang="cs-CZ" b="1" dirty="0"/>
              <a:t>půdy s dostatkem humusu. </a:t>
            </a:r>
          </a:p>
          <a:p>
            <a:r>
              <a:rPr lang="cs-CZ" u="sng" dirty="0"/>
              <a:t>Odrůdy:</a:t>
            </a:r>
            <a:r>
              <a:rPr lang="cs-CZ" dirty="0"/>
              <a:t>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Haven</a:t>
            </a:r>
            <a:r>
              <a:rPr lang="cs-CZ" dirty="0"/>
              <a:t>, Luna, Flamengo, ..</a:t>
            </a:r>
          </a:p>
          <a:p>
            <a:endParaRPr lang="cs-CZ" b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246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Strom</a:t>
            </a:r>
            <a:r>
              <a:rPr lang="cs-CZ" dirty="0"/>
              <a:t>: velký až 5 x 5 m, opadavý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Plod:    </a:t>
            </a:r>
            <a:r>
              <a:rPr lang="cs-CZ" dirty="0"/>
              <a:t>6 – 8 cm velká žlutá, </a:t>
            </a:r>
          </a:p>
          <a:p>
            <a:pPr marL="0" indent="0">
              <a:buNone/>
            </a:pPr>
            <a:r>
              <a:rPr lang="cs-CZ" dirty="0"/>
              <a:t>oranžová nebo červená </a:t>
            </a:r>
          </a:p>
          <a:p>
            <a:pPr marL="0" indent="0">
              <a:buNone/>
            </a:pPr>
            <a:r>
              <a:rPr lang="cs-CZ" dirty="0"/>
              <a:t>peckovice s ochmýřeným povrchem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Květ:    </a:t>
            </a:r>
            <a:r>
              <a:rPr lang="cs-CZ" dirty="0"/>
              <a:t>před olistěním, většinou světle </a:t>
            </a:r>
          </a:p>
          <a:p>
            <a:pPr marL="0" indent="0">
              <a:buNone/>
            </a:pPr>
            <a:r>
              <a:rPr lang="cs-CZ" dirty="0"/>
              <a:t>narůžovělé, někdy temně červené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List: 	</a:t>
            </a:r>
            <a:r>
              <a:rPr lang="cs-CZ" dirty="0"/>
              <a:t> s protáhlé s lehce pilovitým okrajem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4944"/>
            <a:ext cx="151022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93511"/>
            <a:ext cx="1584176" cy="119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66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charakteristika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Peckoviny patří botanicky do čeledi růžovitých, stejně jako jádroviny.</a:t>
            </a:r>
          </a:p>
          <a:p>
            <a:r>
              <a:rPr lang="cs-CZ" dirty="0"/>
              <a:t>Plody jsou jednosemenné</a:t>
            </a:r>
            <a:r>
              <a:rPr lang="cs-CZ" b="1" dirty="0"/>
              <a:t> peckovice</a:t>
            </a:r>
            <a:r>
              <a:rPr lang="cs-CZ" dirty="0"/>
              <a:t> s dužnatým oplodím. </a:t>
            </a:r>
          </a:p>
          <a:p>
            <a:r>
              <a:rPr lang="cs-CZ" dirty="0"/>
              <a:t>Semena se nacházejí uvnitř tvrdé pecky.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2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9248"/>
          </a:xfrm>
        </p:spPr>
        <p:txBody>
          <a:bodyPr>
            <a:normAutofit fontScale="90000"/>
          </a:bodyPr>
          <a:lstStyle/>
          <a:p>
            <a:br>
              <a:rPr lang="cs-CZ" u="sng" dirty="0"/>
            </a:br>
            <a:r>
              <a:rPr lang="cs-CZ" u="sng" dirty="0"/>
              <a:t>Broskve dělíme na: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b="1" dirty="0"/>
              <a:t>Broskve pravé </a:t>
            </a:r>
            <a:r>
              <a:rPr lang="cs-CZ" dirty="0"/>
              <a:t>– povrch plodu je ochmýřený</a:t>
            </a:r>
          </a:p>
          <a:p>
            <a:pPr marL="0" lvl="0" indent="0">
              <a:buNone/>
            </a:pPr>
            <a:endParaRPr lang="cs-CZ" b="1" dirty="0"/>
          </a:p>
          <a:p>
            <a:pPr marL="0" lvl="0" indent="0">
              <a:buNone/>
            </a:pPr>
            <a:endParaRPr lang="cs-CZ" b="1" dirty="0"/>
          </a:p>
          <a:p>
            <a:pPr marL="0" lvl="0" indent="0">
              <a:buNone/>
            </a:pPr>
            <a:endParaRPr lang="cs-CZ" b="1" dirty="0"/>
          </a:p>
          <a:p>
            <a:pPr marL="0" lvl="0" indent="0">
              <a:buNone/>
            </a:pPr>
            <a:r>
              <a:rPr lang="cs-CZ" b="1" dirty="0"/>
              <a:t>Nektarinky</a:t>
            </a:r>
            <a:r>
              <a:rPr lang="cs-CZ" dirty="0"/>
              <a:t> – povrch plodu je lesklý</a:t>
            </a:r>
          </a:p>
          <a:p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4" y="220486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1990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523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Vyjmenujte zástupce peckovin.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Rozdělte peckoviny podle slupky a uveďte příklad.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Který ovocný strom kvete brzy zjara a je poškozován pozdními mrazíky?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Který ovocný strom plodí jako první v roce?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 dělíme švestky?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 které ovoce se jedná? „Velké kulovité plody </a:t>
            </a:r>
          </a:p>
          <a:p>
            <a:pPr marL="0" indent="0">
              <a:buNone/>
            </a:pPr>
            <a:r>
              <a:rPr lang="cs-CZ" dirty="0"/>
              <a:t>různých barev, kyselá dužnina jde </a:t>
            </a:r>
            <a:r>
              <a:rPr lang="cs-CZ"/>
              <a:t>dobře loupat.“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97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br>
              <a:rPr lang="cs-CZ" u="sng" dirty="0"/>
            </a:br>
            <a:r>
              <a:rPr lang="cs-CZ" u="sng" dirty="0"/>
              <a:t>Peckoviny dělíme na: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lvl="0"/>
            <a:r>
              <a:rPr lang="cs-CZ" b="1" dirty="0"/>
              <a:t>se slupkou hladkou neojíněnou</a:t>
            </a:r>
            <a:r>
              <a:rPr lang="cs-CZ" dirty="0"/>
              <a:t> (červené peckoviny) – višeň, třešeň a mahalebka</a:t>
            </a:r>
          </a:p>
          <a:p>
            <a:pPr lvl="0"/>
            <a:r>
              <a:rPr lang="cs-CZ" b="1" dirty="0"/>
              <a:t>se slupkou hladkou ojíněnou</a:t>
            </a:r>
            <a:r>
              <a:rPr lang="cs-CZ" dirty="0"/>
              <a:t> (modré peckoviny) – slivoně, které dále dělíme podle vlastností plodů na švestky, pološvestky, slívy, </a:t>
            </a:r>
            <a:r>
              <a:rPr lang="cs-CZ" dirty="0" err="1"/>
              <a:t>renklody</a:t>
            </a:r>
            <a:r>
              <a:rPr lang="cs-CZ" dirty="0"/>
              <a:t> a mirabelky</a:t>
            </a:r>
          </a:p>
          <a:p>
            <a:pPr lvl="0"/>
            <a:r>
              <a:rPr lang="cs-CZ" b="1" dirty="0"/>
              <a:t>se slupkou plstnatou</a:t>
            </a:r>
            <a:r>
              <a:rPr lang="cs-CZ" dirty="0"/>
              <a:t> – meruňky, broskvoně a mandloně. Broskvoně dále dělíme na pravé broskvoně a nektarinky.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38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/>
              <a:t>Se slupkou hladkou neojíněnou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Červené peckoviny – višeň, třešeň, nektarinka a mahalebka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76" y="226162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89" y="4653136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49" y="406017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82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 slupkou hladkou ojíněnou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dirty="0"/>
              <a:t>Modré peckoviny – slivoně, které dále dělíme podle vlastností plodů na švestky, pološvestky, slívy, </a:t>
            </a:r>
            <a:r>
              <a:rPr lang="cs-CZ" dirty="0" err="1"/>
              <a:t>renklody</a:t>
            </a:r>
            <a:r>
              <a:rPr lang="cs-CZ" dirty="0"/>
              <a:t> a mirabelky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0" y="3958816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60" y="318016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30379"/>
            <a:ext cx="33528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25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 slupkou plstnatou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dirty="0"/>
              <a:t>Meruňky, broskvoně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25955"/>
            <a:ext cx="2520280" cy="412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428319" cy="25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66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TŘEŠEŇ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 našich podmínkách se třešním velice daří. </a:t>
            </a:r>
          </a:p>
          <a:p>
            <a:r>
              <a:rPr lang="cs-CZ" dirty="0"/>
              <a:t>Ptáčnice se používají jako podnož pro vyšší tvary třešní.</a:t>
            </a:r>
          </a:p>
          <a:p>
            <a:r>
              <a:rPr lang="cs-CZ" dirty="0"/>
              <a:t>Během zrání jsou plody napadány špačky. </a:t>
            </a:r>
          </a:p>
          <a:p>
            <a:r>
              <a:rPr lang="cs-CZ" b="1" dirty="0"/>
              <a:t>Třešně zrají jako první</a:t>
            </a:r>
            <a:r>
              <a:rPr lang="cs-CZ" dirty="0"/>
              <a:t> ovocný druh na zahradách. </a:t>
            </a:r>
          </a:p>
          <a:p>
            <a:r>
              <a:rPr lang="cs-CZ" u="sng" dirty="0"/>
              <a:t>Odrůdy třešní:</a:t>
            </a:r>
            <a:r>
              <a:rPr lang="cs-CZ" dirty="0"/>
              <a:t>  </a:t>
            </a:r>
            <a:r>
              <a:rPr lang="cs-CZ" dirty="0" err="1"/>
              <a:t>Kordia</a:t>
            </a:r>
            <a:r>
              <a:rPr lang="cs-CZ" dirty="0"/>
              <a:t>, Napoleonova, Karešova, Kaštánka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74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Strom: </a:t>
            </a:r>
            <a:r>
              <a:rPr lang="cs-CZ" dirty="0"/>
              <a:t>až 10 m vysoký, opadavý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Plod:</a:t>
            </a:r>
            <a:r>
              <a:rPr lang="cs-CZ" dirty="0"/>
              <a:t> peckovice kulatého nebo srdčitého tvaru, červená až tmavočervená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Květ:</a:t>
            </a:r>
            <a:r>
              <a:rPr lang="cs-CZ" dirty="0"/>
              <a:t> bílý, dlouze stopkatý, v chocholíkovitých svazcích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List: </a:t>
            </a:r>
            <a:r>
              <a:rPr lang="cs-CZ" dirty="0"/>
              <a:t>listy jsou uprostřed nejširší</a:t>
            </a:r>
          </a:p>
          <a:p>
            <a:pPr marL="0" indent="0">
              <a:buNone/>
            </a:pPr>
            <a:r>
              <a:rPr lang="cs-CZ" dirty="0"/>
              <a:t>a směrem ke špičce se zužují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84" y="4035963"/>
            <a:ext cx="182655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95" y="260648"/>
            <a:ext cx="230148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61" y="2348880"/>
            <a:ext cx="17595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08" y="5301208"/>
            <a:ext cx="1714159" cy="128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72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VIŠEŇ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Višně se pěstují ve všech ovocnářských oblastech. </a:t>
            </a:r>
          </a:p>
          <a:p>
            <a:r>
              <a:rPr lang="cs-CZ" dirty="0"/>
              <a:t>Je to nejméně náročný ovocný druh pokud jde o klimatické a půdní podmínky. </a:t>
            </a:r>
          </a:p>
          <a:p>
            <a:r>
              <a:rPr lang="cs-CZ" dirty="0"/>
              <a:t>Višně se hodí především k teplenému zpracování. </a:t>
            </a:r>
          </a:p>
          <a:p>
            <a:r>
              <a:rPr lang="cs-CZ" u="sng" dirty="0"/>
              <a:t>Odrůdy višní:</a:t>
            </a:r>
            <a:r>
              <a:rPr lang="cs-CZ" dirty="0"/>
              <a:t> Favorit, Morela pozdní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Strom: 		</a:t>
            </a:r>
            <a:r>
              <a:rPr lang="cs-CZ" dirty="0"/>
              <a:t>až 8 m, opadavý</a:t>
            </a:r>
          </a:p>
          <a:p>
            <a:r>
              <a:rPr lang="cs-CZ" b="1" dirty="0"/>
              <a:t>Plod: 		</a:t>
            </a:r>
            <a:r>
              <a:rPr lang="cs-CZ" dirty="0"/>
              <a:t>podobné třešním, velké asi 2 cm, krátká stopka</a:t>
            </a:r>
          </a:p>
          <a:p>
            <a:r>
              <a:rPr lang="cs-CZ" b="1" dirty="0"/>
              <a:t>Květ: 		</a:t>
            </a:r>
            <a:r>
              <a:rPr lang="cs-CZ" dirty="0"/>
              <a:t>květy bílé, stopkaté, na bázi stopky mívají palisty</a:t>
            </a:r>
          </a:p>
          <a:p>
            <a:r>
              <a:rPr lang="cs-CZ" b="1" dirty="0"/>
              <a:t>List: </a:t>
            </a:r>
            <a:r>
              <a:rPr lang="cs-CZ" dirty="0"/>
              <a:t>		lesklé, podobné listům třešní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1800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861</Words>
  <Application>Microsoft Office PowerPoint</Application>
  <PresentationFormat>Předvádění na obrazovce (4:3)</PresentationFormat>
  <Paragraphs>126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Motiv systému Office</vt:lpstr>
      <vt:lpstr>PECKOVINY</vt:lpstr>
      <vt:lpstr>Obecná charakteristika</vt:lpstr>
      <vt:lpstr> Peckoviny dělíme na: </vt:lpstr>
      <vt:lpstr>Se slupkou hladkou neojíněnou </vt:lpstr>
      <vt:lpstr>Se slupkou hladkou ojíněnou </vt:lpstr>
      <vt:lpstr>Se slupkou plstnatou </vt:lpstr>
      <vt:lpstr>TŘEŠEŇ</vt:lpstr>
      <vt:lpstr>Prezentace aplikace PowerPoint</vt:lpstr>
      <vt:lpstr>VIŠEŇ</vt:lpstr>
      <vt:lpstr>ŠVESTKA</vt:lpstr>
      <vt:lpstr>Prezentace aplikace PowerPoint</vt:lpstr>
      <vt:lpstr> Švestky dělíme na:  </vt:lpstr>
      <vt:lpstr>SLÍVA</vt:lpstr>
      <vt:lpstr>Prezentace aplikace PowerPoint</vt:lpstr>
      <vt:lpstr> Odrůdy slív dělíme na : </vt:lpstr>
      <vt:lpstr>MERUŇKA</vt:lpstr>
      <vt:lpstr>Prezentace aplikace PowerPoint</vt:lpstr>
      <vt:lpstr>BROSKVOŇ</vt:lpstr>
      <vt:lpstr>Prezentace aplikace PowerPoint</vt:lpstr>
      <vt:lpstr> Broskve dělíme na:  </vt:lpstr>
      <vt:lpstr>Otázky: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PECKOVINY</dc:title>
  <dc:creator>Kamča</dc:creator>
  <cp:lastModifiedBy>Malinová Kamila</cp:lastModifiedBy>
  <cp:revision>10</cp:revision>
  <dcterms:created xsi:type="dcterms:W3CDTF">2014-12-07T18:55:33Z</dcterms:created>
  <dcterms:modified xsi:type="dcterms:W3CDTF">2023-10-04T06:32:01Z</dcterms:modified>
</cp:coreProperties>
</file>