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78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56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06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9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56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43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0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72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2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2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E25F-D940-4D04-B4D1-667E12271A7C}" type="datetimeFigureOut">
              <a:rPr lang="cs-CZ" smtClean="0"/>
              <a:t>14.1.2021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09DC-44E8-4E80-88A2-C9CDEC037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9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krblik.cz/navod/jak-pestovat-rajca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9316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PLODOVÁ ZELENINA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9341"/>
            <a:ext cx="7048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smtClean="0"/>
              <a:t>Různé </a:t>
            </a:r>
            <a:r>
              <a:rPr lang="cs-CZ" smtClean="0"/>
              <a:t>druhy </a:t>
            </a:r>
            <a:r>
              <a:rPr lang="cs-CZ" dirty="0" smtClean="0"/>
              <a:t>paprik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400" dirty="0" smtClean="0"/>
              <a:t>paprika roční		kozí roh		kapie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černá		  chilli		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		  bílá	</a:t>
            </a:r>
            <a:endParaRPr lang="cs-CZ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9897"/>
            <a:ext cx="2304256" cy="14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73" y="5773905"/>
            <a:ext cx="1903893" cy="89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285875"/>
            <a:ext cx="1935659" cy="193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40" y="4077072"/>
            <a:ext cx="1910826" cy="9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96" y="4077072"/>
            <a:ext cx="3917880" cy="26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9"/>
            <a:ext cx="2304256" cy="153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4" y="4098577"/>
            <a:ext cx="1642095" cy="122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Lilek – neboli baklažán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Pochází z Indie</a:t>
            </a:r>
          </a:p>
          <a:p>
            <a:pPr marL="0" indent="0">
              <a:buNone/>
            </a:pPr>
            <a:r>
              <a:rPr lang="cs-CZ" b="1" dirty="0" smtClean="0"/>
              <a:t>Plod: </a:t>
            </a:r>
            <a:r>
              <a:rPr lang="cs-CZ" dirty="0" smtClean="0"/>
              <a:t>vejcovitá bobule, hladká, lesklá, fialově zbarvená </a:t>
            </a:r>
          </a:p>
          <a:p>
            <a:pPr marL="0" indent="0">
              <a:buNone/>
            </a:pPr>
            <a:r>
              <a:rPr lang="cs-CZ" b="1" dirty="0" smtClean="0"/>
              <a:t>Použití: </a:t>
            </a:r>
            <a:r>
              <a:rPr lang="cs-CZ" dirty="0" smtClean="0"/>
              <a:t>vařený, pečený, ne syrový</a:t>
            </a:r>
          </a:p>
          <a:p>
            <a:pPr marL="0" indent="0">
              <a:buNone/>
            </a:pPr>
            <a:r>
              <a:rPr lang="cs-CZ" b="1" dirty="0" smtClean="0"/>
              <a:t>Nároky: </a:t>
            </a:r>
            <a:r>
              <a:rPr lang="cs-CZ" dirty="0" smtClean="0"/>
              <a:t>velice teplomilný (nesnáší mráz a teploty pod 20°C), hodně živin, pravidelná zálivka, vhodný do skleníků a pařenišť</a:t>
            </a:r>
          </a:p>
          <a:p>
            <a:pPr marL="0" indent="0">
              <a:buNone/>
            </a:pPr>
            <a:r>
              <a:rPr lang="cs-CZ" b="1" dirty="0" smtClean="0"/>
              <a:t>Pěstování: </a:t>
            </a:r>
            <a:r>
              <a:rPr lang="cs-CZ" dirty="0" smtClean="0"/>
              <a:t>dlouhá vegetační doba. Pěstuje se z předpěstované sadby. Výsev v březnu uvnitř do </a:t>
            </a:r>
            <a:r>
              <a:rPr lang="cs-CZ" dirty="0" err="1" smtClean="0"/>
              <a:t>sadbovačů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smtClean="0"/>
              <a:t>Důležité je hodně světla, tepla a živin. Před výsadbou ven otužujeme (dáváme nejprve na pár hodin ven, později celý den, noc a pak už pořád). </a:t>
            </a:r>
          </a:p>
          <a:p>
            <a:pPr marL="0" indent="0">
              <a:buNone/>
            </a:pPr>
            <a:r>
              <a:rPr lang="cs-CZ" b="1" dirty="0" smtClean="0"/>
              <a:t>Výsadba:  </a:t>
            </a:r>
            <a:r>
              <a:rPr lang="cs-CZ" dirty="0" smtClean="0"/>
              <a:t>Na trvalé stanoviště koncem května. </a:t>
            </a:r>
          </a:p>
          <a:p>
            <a:pPr marL="0" indent="0">
              <a:buNone/>
            </a:pPr>
            <a:r>
              <a:rPr lang="cs-CZ" b="1" dirty="0" smtClean="0"/>
              <a:t>Sklizeň: </a:t>
            </a:r>
            <a:r>
              <a:rPr lang="cs-CZ" dirty="0" smtClean="0"/>
              <a:t>probírkou ve </a:t>
            </a:r>
            <a:r>
              <a:rPr lang="cs-CZ" dirty="0" err="1" smtClean="0"/>
              <a:t>foliovnících</a:t>
            </a:r>
            <a:r>
              <a:rPr lang="cs-CZ" dirty="0" smtClean="0"/>
              <a:t> od srpna až září</a:t>
            </a:r>
          </a:p>
          <a:p>
            <a:pPr marL="0" indent="0">
              <a:buNone/>
            </a:pPr>
            <a:r>
              <a:rPr lang="cs-CZ" dirty="0" smtClean="0"/>
              <a:t>Na podporu větvení zaštipujeme hlavní výhon ve výšce 25 cm. Rostliny vysazujeme k tyčkám.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47260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smtClean="0"/>
              <a:t>Lilek může být i žíhaný, bílý nebo žlutý. 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300402"/>
            <a:ext cx="3352998" cy="22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56" y="553666"/>
            <a:ext cx="3434284" cy="343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92" y="3712270"/>
            <a:ext cx="2845484" cy="19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Uveďte zástupce lilkovité zeleniny.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Která lilkovitá zelenina je nejnáročnější </a:t>
            </a:r>
            <a:br>
              <a:rPr lang="cs-CZ" dirty="0" smtClean="0"/>
            </a:br>
            <a:r>
              <a:rPr lang="cs-CZ" dirty="0" smtClean="0"/>
              <a:t>na teplo?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Kdy přepichujeme plodovou zeleninu </a:t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 err="1" smtClean="0"/>
              <a:t>sadbovačů</a:t>
            </a:r>
            <a:r>
              <a:rPr lang="cs-CZ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Kdy vysazujeme plodovou zeleninu </a:t>
            </a:r>
            <a:br>
              <a:rPr lang="cs-CZ" dirty="0" smtClean="0"/>
            </a:br>
            <a:r>
              <a:rPr lang="cs-CZ" dirty="0" smtClean="0"/>
              <a:t>na venkovní záhon?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Která plodová zelenina se používá sušená </a:t>
            </a:r>
            <a:r>
              <a:rPr lang="cs-CZ" smtClean="0"/>
              <a:t>jako koření?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Lilkovitá plodová zelenina</a:t>
            </a:r>
          </a:p>
          <a:p>
            <a:r>
              <a:rPr lang="cs-CZ" dirty="0" smtClean="0"/>
              <a:t>Rajče</a:t>
            </a:r>
          </a:p>
          <a:p>
            <a:r>
              <a:rPr lang="cs-CZ" dirty="0" smtClean="0"/>
              <a:t>Paprika</a:t>
            </a:r>
          </a:p>
          <a:p>
            <a:r>
              <a:rPr lang="cs-CZ" dirty="0" smtClean="0"/>
              <a:t>Lilek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Tykvovitá plodová zelenina</a:t>
            </a:r>
          </a:p>
          <a:p>
            <a:r>
              <a:rPr lang="cs-CZ" dirty="0" smtClean="0"/>
              <a:t>Okurka</a:t>
            </a:r>
          </a:p>
          <a:p>
            <a:r>
              <a:rPr lang="cs-CZ" dirty="0" smtClean="0"/>
              <a:t>Dýně</a:t>
            </a:r>
          </a:p>
          <a:p>
            <a:r>
              <a:rPr lang="cs-CZ" dirty="0" smtClean="0"/>
              <a:t>Cuketa</a:t>
            </a:r>
          </a:p>
          <a:p>
            <a:r>
              <a:rPr lang="cs-CZ" dirty="0" err="1" smtClean="0"/>
              <a:t>Patyzon</a:t>
            </a:r>
            <a:endParaRPr lang="cs-CZ" dirty="0" smtClean="0"/>
          </a:p>
          <a:p>
            <a:r>
              <a:rPr lang="cs-CZ" dirty="0" smtClean="0"/>
              <a:t>Meloun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6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Konzumní část: </a:t>
            </a:r>
            <a:r>
              <a:rPr lang="cs-CZ" b="1" dirty="0" smtClean="0"/>
              <a:t>PLOD</a:t>
            </a:r>
          </a:p>
          <a:p>
            <a:pPr marL="0" indent="0">
              <a:buNone/>
            </a:pPr>
            <a:r>
              <a:rPr lang="cs-CZ" u="sng" dirty="0" smtClean="0"/>
              <a:t>Podmínky pro pěstování: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Voda</a:t>
            </a:r>
            <a:r>
              <a:rPr lang="cs-CZ" dirty="0" smtClean="0"/>
              <a:t> – pravidelná závlaha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Teplo</a:t>
            </a:r>
            <a:r>
              <a:rPr lang="cs-CZ" dirty="0" smtClean="0"/>
              <a:t> – citlivá na mráz, potřebuje hodně tepla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Světlo</a:t>
            </a:r>
            <a:r>
              <a:rPr lang="cs-CZ" dirty="0" smtClean="0"/>
              <a:t> – vyžaduje hodně světla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Živiny</a:t>
            </a:r>
            <a:r>
              <a:rPr lang="cs-CZ" dirty="0" smtClean="0"/>
              <a:t> – dobře zásobené živinami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= NÁROČNÁ NA VŠECHNY PODMÍNKY!!!</a:t>
            </a:r>
          </a:p>
          <a:p>
            <a:pPr marL="0" indent="0">
              <a:buNone/>
            </a:pPr>
            <a:r>
              <a:rPr lang="cs-CZ" dirty="0" smtClean="0"/>
              <a:t>Má celkem dlouhou vegetační dobu (doba od semínka ke sklizni konzumní části).</a:t>
            </a:r>
          </a:p>
          <a:p>
            <a:pPr marL="0" indent="0">
              <a:buNone/>
            </a:pPr>
            <a:r>
              <a:rPr lang="cs-CZ" dirty="0" smtClean="0"/>
              <a:t>Obsahuje mnoho vitamínů a minerálních látek.</a:t>
            </a:r>
          </a:p>
          <a:p>
            <a:pPr marL="0" indent="0">
              <a:buNone/>
            </a:pPr>
            <a:r>
              <a:rPr lang="cs-CZ" dirty="0" smtClean="0"/>
              <a:t>Dělí se na </a:t>
            </a:r>
            <a:r>
              <a:rPr lang="cs-CZ" b="1" dirty="0" smtClean="0"/>
              <a:t>lilkovitou</a:t>
            </a:r>
            <a:r>
              <a:rPr lang="cs-CZ" dirty="0" smtClean="0"/>
              <a:t> a </a:t>
            </a:r>
            <a:r>
              <a:rPr lang="cs-CZ" b="1" dirty="0" smtClean="0"/>
              <a:t>tykvovitou</a:t>
            </a:r>
            <a:r>
              <a:rPr lang="cs-CZ" dirty="0" smtClean="0"/>
              <a:t> zeleninu.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Rajče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dirty="0" smtClean="0"/>
              <a:t>Plod: </a:t>
            </a:r>
            <a:r>
              <a:rPr lang="cs-CZ" sz="3400" dirty="0" smtClean="0"/>
              <a:t>bobule různých tvarů, velikostí a barev</a:t>
            </a:r>
          </a:p>
          <a:p>
            <a:pPr marL="0" indent="0">
              <a:buNone/>
            </a:pPr>
            <a:r>
              <a:rPr lang="cs-CZ" sz="3400" b="1" dirty="0" smtClean="0"/>
              <a:t>Použití: </a:t>
            </a:r>
            <a:r>
              <a:rPr lang="cs-CZ" sz="3400" dirty="0" smtClean="0"/>
              <a:t>syrová, vařená, smažená, pečená, mražená, sušená, zavařená, konzervovaná</a:t>
            </a:r>
          </a:p>
          <a:p>
            <a:pPr marL="0" indent="0">
              <a:buNone/>
            </a:pPr>
            <a:r>
              <a:rPr lang="cs-CZ" sz="3400" b="1" dirty="0" smtClean="0"/>
              <a:t>Nároky: </a:t>
            </a:r>
            <a:r>
              <a:rPr lang="cs-CZ" sz="3400" dirty="0" smtClean="0"/>
              <a:t>teplomilná (nesnáší mráz), hodně živin, pravidelná zálivka</a:t>
            </a:r>
          </a:p>
          <a:p>
            <a:pPr marL="0" indent="0">
              <a:buNone/>
            </a:pPr>
            <a:r>
              <a:rPr lang="cs-CZ" sz="3400" b="1" dirty="0" smtClean="0"/>
              <a:t>Pěstování: </a:t>
            </a:r>
            <a:r>
              <a:rPr lang="cs-CZ" sz="3400" dirty="0" smtClean="0"/>
              <a:t>dlouhá vegetační doba. Pěstuje se </a:t>
            </a:r>
            <a:br>
              <a:rPr lang="cs-CZ" sz="3400" dirty="0" smtClean="0"/>
            </a:br>
            <a:r>
              <a:rPr lang="cs-CZ" sz="3400" dirty="0" smtClean="0"/>
              <a:t>z předpěstované sadby. Výsev v polovině března uvnitř. Když mají sazeničky první lístky, přepichujeme do </a:t>
            </a:r>
            <a:r>
              <a:rPr lang="cs-CZ" sz="3400" dirty="0" err="1" smtClean="0"/>
              <a:t>sadbovačů</a:t>
            </a:r>
            <a:r>
              <a:rPr lang="cs-CZ" sz="3400" dirty="0" smtClean="0"/>
              <a:t> </a:t>
            </a:r>
            <a:br>
              <a:rPr lang="cs-CZ" sz="3400" dirty="0" smtClean="0"/>
            </a:br>
            <a:r>
              <a:rPr lang="cs-CZ" sz="3400" dirty="0" smtClean="0"/>
              <a:t>s kompostem. Důležité je hodně světla, jinak jsou rostlinky slabé </a:t>
            </a:r>
            <a:br>
              <a:rPr lang="cs-CZ" sz="3400" dirty="0" smtClean="0"/>
            </a:br>
            <a:r>
              <a:rPr lang="cs-CZ" sz="3400" dirty="0" smtClean="0"/>
              <a:t>a vysoké. Před výsadbou ven otužujeme (dáváme nejprve na pár hodin ven, později celý den, noc a pak už pořád). </a:t>
            </a:r>
          </a:p>
          <a:p>
            <a:pPr marL="0" indent="0">
              <a:buNone/>
            </a:pPr>
            <a:r>
              <a:rPr lang="cs-CZ" sz="3400" b="1" dirty="0" smtClean="0"/>
              <a:t>Výsadba:  </a:t>
            </a:r>
            <a:r>
              <a:rPr lang="cs-CZ" sz="3400" dirty="0" smtClean="0"/>
              <a:t>Na trvalé stanoviště v druhé polovině května (říkáme po zmrzlých – Pankrác, Servác, Bonifác). Sázíme hlouběji, rostlina koření po celé délce stonku. </a:t>
            </a:r>
          </a:p>
          <a:p>
            <a:pPr marL="0" indent="0">
              <a:buNone/>
            </a:pPr>
            <a:r>
              <a:rPr lang="cs-CZ" sz="3400" b="1" dirty="0" smtClean="0"/>
              <a:t>Zálivka: </a:t>
            </a:r>
            <a:r>
              <a:rPr lang="cs-CZ" sz="3400" dirty="0" smtClean="0"/>
              <a:t>ke kořenům. Při zálivce na list a ve vlhku trpí plísní bramborovou. </a:t>
            </a:r>
          </a:p>
          <a:p>
            <a:pPr marL="0" indent="0">
              <a:buNone/>
            </a:pPr>
            <a:r>
              <a:rPr lang="cs-CZ" sz="3400" b="1" dirty="0" smtClean="0"/>
              <a:t>Sklizeň: </a:t>
            </a:r>
            <a:r>
              <a:rPr lang="cs-CZ" sz="3400" dirty="0" smtClean="0"/>
              <a:t>probírkou od konce července. Před prvními mrazy plody otrhat a nechat v teple a temnu dozrát.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5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rajčat podle růstu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/>
          </a:bodyPr>
          <a:lstStyle/>
          <a:p>
            <a:r>
              <a:rPr lang="cs-CZ" b="1" dirty="0" smtClean="0"/>
              <a:t>Keříčková</a:t>
            </a:r>
            <a:r>
              <a:rPr lang="cs-CZ" dirty="0" smtClean="0"/>
              <a:t> – pro růst nepotřebuje oporu. Nevyštipujeme postranní výhony. Plody dozrávají najednou a sklízíme jednorázově.</a:t>
            </a:r>
          </a:p>
          <a:p>
            <a:r>
              <a:rPr lang="cs-CZ" b="1" dirty="0" smtClean="0"/>
              <a:t>Tyčková</a:t>
            </a:r>
            <a:r>
              <a:rPr lang="cs-CZ" dirty="0" smtClean="0"/>
              <a:t> – pro růst potřebuje oporu. Vytvářejí dlouhý stonek. Během růstu vyštipujeme postranní výhony. Sklizeň probírkou. </a:t>
            </a:r>
          </a:p>
          <a:p>
            <a:r>
              <a:rPr lang="cs-CZ" b="1" dirty="0" smtClean="0"/>
              <a:t>Balkonová</a:t>
            </a:r>
            <a:r>
              <a:rPr lang="cs-CZ" dirty="0" smtClean="0"/>
              <a:t> – rostlina i plody jsou malé </a:t>
            </a:r>
            <a:br>
              <a:rPr lang="cs-CZ" dirty="0" smtClean="0"/>
            </a:br>
            <a:r>
              <a:rPr lang="cs-CZ" dirty="0" smtClean="0"/>
              <a:t>a vhodné pro pěstování v truhlících. Jsou keříčkového vzhledu, nevyštipujeme.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4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rajčat podle vzrůstu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   tyčkové  		   keříčkové		     balkonové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Hezký článek o pěstování rajčat </a:t>
            </a:r>
            <a:r>
              <a:rPr lang="cs-CZ" dirty="0" smtClean="0">
                <a:hlinkClick r:id="rId2"/>
              </a:rPr>
              <a:t>ZDE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19015"/>
            <a:ext cx="2852018" cy="285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9"/>
          <a:stretch/>
        </p:blipFill>
        <p:spPr bwMode="auto">
          <a:xfrm>
            <a:off x="3059832" y="2219015"/>
            <a:ext cx="2517056" cy="285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1" y="2494520"/>
            <a:ext cx="2395538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078" y="0"/>
            <a:ext cx="8229600" cy="836712"/>
          </a:xfrm>
        </p:spPr>
        <p:txBody>
          <a:bodyPr/>
          <a:lstStyle/>
          <a:p>
            <a:r>
              <a:rPr lang="cs-CZ" dirty="0" smtClean="0"/>
              <a:t>Různé odrůdy rajčat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        Radana	    	       Black </a:t>
            </a:r>
            <a:r>
              <a:rPr lang="cs-CZ" sz="2400" dirty="0" err="1" smtClean="0"/>
              <a:t>Cherry</a:t>
            </a:r>
            <a:r>
              <a:rPr lang="cs-CZ" sz="2400" dirty="0"/>
              <a:t> </a:t>
            </a:r>
            <a:r>
              <a:rPr lang="cs-CZ" sz="2400" dirty="0" smtClean="0"/>
              <a:t>                   Tornádo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San </a:t>
            </a:r>
            <a:r>
              <a:rPr lang="cs-CZ" sz="2400" dirty="0" err="1" smtClean="0"/>
              <a:t>Marzano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Citrina</a:t>
            </a:r>
            <a:r>
              <a:rPr lang="cs-CZ" sz="2400" dirty="0" smtClean="0"/>
              <a:t>              </a:t>
            </a:r>
            <a:r>
              <a:rPr lang="cs-CZ" sz="2400" dirty="0" err="1" smtClean="0"/>
              <a:t>Brutus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8" y="1268760"/>
            <a:ext cx="220524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1" y="128309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97707"/>
            <a:ext cx="1873519" cy="22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2" y="4437112"/>
            <a:ext cx="15751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130227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94" y="443711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61238"/>
            <a:ext cx="2125385" cy="308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Paprika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300" b="1" dirty="0" smtClean="0"/>
              <a:t>Plod: </a:t>
            </a:r>
            <a:r>
              <a:rPr lang="cs-CZ" sz="2300" dirty="0" smtClean="0"/>
              <a:t>dutá bobule různých tvarů, velikostí a barev, někdy velice PÁLÍ!!!</a:t>
            </a:r>
          </a:p>
          <a:p>
            <a:pPr marL="0" indent="0">
              <a:buNone/>
            </a:pPr>
            <a:r>
              <a:rPr lang="cs-CZ" sz="2300" b="1" dirty="0" smtClean="0"/>
              <a:t>Použití: </a:t>
            </a:r>
            <a:r>
              <a:rPr lang="cs-CZ" sz="2300" dirty="0" smtClean="0"/>
              <a:t>syrová, vařená, pečená, mražená, sušená, zavařená, konzervovaná</a:t>
            </a:r>
          </a:p>
          <a:p>
            <a:pPr marL="0" indent="0">
              <a:buNone/>
            </a:pPr>
            <a:r>
              <a:rPr lang="cs-CZ" sz="2300" b="1" dirty="0" smtClean="0"/>
              <a:t>Nároky: </a:t>
            </a:r>
            <a:r>
              <a:rPr lang="cs-CZ" sz="2300" dirty="0" smtClean="0"/>
              <a:t>velice teplomilná (nesnáší mráz a teploty pod 10°C), hodně živin, pravidelná zálivka, vhodná do skleníků a pařenišť</a:t>
            </a:r>
          </a:p>
          <a:p>
            <a:pPr marL="0" indent="0">
              <a:buNone/>
            </a:pPr>
            <a:r>
              <a:rPr lang="cs-CZ" sz="2300" b="1" dirty="0" smtClean="0"/>
              <a:t>Pěstování: </a:t>
            </a:r>
            <a:r>
              <a:rPr lang="cs-CZ" sz="2300" dirty="0" smtClean="0"/>
              <a:t>dlouhá vegetační doba. Pěstuje se z předpěstované sadby. Výsev v lednu nebo únoru uvnitř. Když mají sazeničky první lístky, přepichujeme do </a:t>
            </a:r>
            <a:r>
              <a:rPr lang="cs-CZ" sz="2300" dirty="0" err="1" smtClean="0"/>
              <a:t>sadbovačů</a:t>
            </a:r>
            <a:r>
              <a:rPr lang="cs-CZ" sz="2300" dirty="0" smtClean="0"/>
              <a:t> po jedné nebo dvou rostlinkách. </a:t>
            </a:r>
            <a:br>
              <a:rPr lang="cs-CZ" sz="2300" dirty="0" smtClean="0"/>
            </a:br>
            <a:r>
              <a:rPr lang="cs-CZ" sz="2300" dirty="0" smtClean="0"/>
              <a:t>Důležité je hodně světla, tepla a živin. Před výsadbou ven otužujeme (dáváme nejprve na pár hodin ven, později celý den, noc a pak už pořád). </a:t>
            </a:r>
            <a:r>
              <a:rPr lang="cs-CZ" sz="2300" b="1" dirty="0" smtClean="0"/>
              <a:t>Rostliny nevyštipujeme. </a:t>
            </a:r>
          </a:p>
          <a:p>
            <a:pPr marL="0" indent="0">
              <a:buNone/>
            </a:pPr>
            <a:r>
              <a:rPr lang="cs-CZ" sz="2300" b="1" dirty="0" smtClean="0"/>
              <a:t>Výsadba:  </a:t>
            </a:r>
            <a:r>
              <a:rPr lang="cs-CZ" sz="2300" dirty="0" smtClean="0"/>
              <a:t>Na trvalé stanoviště v druhé polovině května. Do pařeniště koncem dubna. Vysazujeme do řádků. </a:t>
            </a:r>
          </a:p>
          <a:p>
            <a:pPr marL="0" indent="0">
              <a:buNone/>
            </a:pPr>
            <a:r>
              <a:rPr lang="cs-CZ" sz="2300" b="1" dirty="0" smtClean="0"/>
              <a:t>Sklizeň: </a:t>
            </a:r>
            <a:r>
              <a:rPr lang="cs-CZ" sz="2300" dirty="0" smtClean="0"/>
              <a:t>probírkou ve </a:t>
            </a:r>
            <a:r>
              <a:rPr lang="cs-CZ" sz="2300" dirty="0" err="1" smtClean="0"/>
              <a:t>foliovnících</a:t>
            </a:r>
            <a:r>
              <a:rPr lang="cs-CZ" sz="2300" dirty="0" smtClean="0"/>
              <a:t> od června, na poli od srpna. Sklizeň až do mrazů.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7741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Dělení paprik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Kořeninové</a:t>
            </a:r>
            <a:r>
              <a:rPr lang="cs-CZ" dirty="0" smtClean="0"/>
              <a:t> – rozemletím vyzrálých usušených plodů vznikne koření paprika</a:t>
            </a:r>
          </a:p>
          <a:p>
            <a:pPr marL="0" indent="0">
              <a:buNone/>
            </a:pPr>
            <a:r>
              <a:rPr lang="cs-CZ" b="1" dirty="0" smtClean="0"/>
              <a:t>Zeleninové</a:t>
            </a:r>
            <a:r>
              <a:rPr lang="cs-CZ" dirty="0" smtClean="0"/>
              <a:t> – velké plody s tlustou a šťavnatou stěnou plodu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Existují odrůdy nepálivé (sladké) a odrůdy pálivé (ostré). Nejpálivější jsou semena.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Nejpálivější paprička světa </a:t>
            </a:r>
            <a:r>
              <a:rPr lang="cs-CZ" dirty="0" smtClean="0"/>
              <a:t>- </a:t>
            </a:r>
            <a:r>
              <a:rPr lang="cs-CZ" dirty="0" err="1" smtClean="0">
                <a:solidFill>
                  <a:srgbClr val="FF0000"/>
                </a:solidFill>
              </a:rPr>
              <a:t>Dragon´s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Breath</a:t>
            </a:r>
            <a:r>
              <a:rPr lang="cs-CZ" dirty="0" smtClean="0"/>
              <a:t>. Zatím nikdo neochutnal, slouží k lékařským účelům na znecitlivění místa.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5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374</Words>
  <Application>Microsoft Office PowerPoint</Application>
  <PresentationFormat>Předvádění na obrazovce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PLODOVÁ ZELENINA</vt:lpstr>
      <vt:lpstr>Zástupci</vt:lpstr>
      <vt:lpstr>Obecná charakteristika</vt:lpstr>
      <vt:lpstr>Rajče</vt:lpstr>
      <vt:lpstr>Dělení rajčat podle růstu</vt:lpstr>
      <vt:lpstr>Dělení rajčat podle vzrůstu</vt:lpstr>
      <vt:lpstr>Různé odrůdy rajčat</vt:lpstr>
      <vt:lpstr>Paprika</vt:lpstr>
      <vt:lpstr>Dělení paprik</vt:lpstr>
      <vt:lpstr>Různé druhy paprik</vt:lpstr>
      <vt:lpstr>Lilek – neboli baklažán</vt:lpstr>
      <vt:lpstr>Lilek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PLODOVÁ ZELENINA</dc:title>
  <dc:creator>Kamča</dc:creator>
  <cp:lastModifiedBy>Kamča</cp:lastModifiedBy>
  <cp:revision>12</cp:revision>
  <dcterms:created xsi:type="dcterms:W3CDTF">2021-01-13T11:18:31Z</dcterms:created>
  <dcterms:modified xsi:type="dcterms:W3CDTF">2021-01-14T18:11:26Z</dcterms:modified>
</cp:coreProperties>
</file>