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94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06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8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1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1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52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86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0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5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8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12F9-5C29-4727-9EF4-7176C89175EC}" type="datetimeFigureOut">
              <a:rPr lang="cs-CZ" smtClean="0"/>
              <a:t>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186A-69D9-4C8A-849D-2CF66BA6F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76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044208" cy="1470025"/>
          </a:xfrm>
          <a:ln>
            <a:noFill/>
          </a:ln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SKOŘÁPKATÉ OVOCE -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skořápkoviny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5908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65" y="2204864"/>
            <a:ext cx="2771775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291465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ZÁSTUPCI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2"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Ořešák vlašský </a:t>
            </a: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Líska obecná</a:t>
            </a: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Kaštanovník jedlý</a:t>
            </a: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Mandloň obecná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49" y="1983720"/>
            <a:ext cx="2088232" cy="1389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7" y="4476352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81" y="1981219"/>
            <a:ext cx="2091989" cy="1392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99" y="4371578"/>
            <a:ext cx="264795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Obecná charakteristika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Plody jsou během růstu uzavřeny v zeleném </a:t>
            </a:r>
            <a:r>
              <a:rPr lang="cs-CZ" dirty="0" err="1" smtClean="0">
                <a:solidFill>
                  <a:srgbClr val="FF0000"/>
                </a:solidFill>
              </a:rPr>
              <a:t>polodužnatém</a:t>
            </a:r>
            <a:r>
              <a:rPr lang="cs-CZ" dirty="0" smtClean="0">
                <a:solidFill>
                  <a:srgbClr val="FF0000"/>
                </a:solidFill>
              </a:rPr>
              <a:t> oplodí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 době dozrávání oplodí praská a plody vypadávají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Plody mají užitkovou část </a:t>
            </a:r>
            <a:r>
              <a:rPr lang="cs-CZ" b="1" dirty="0" smtClean="0">
                <a:solidFill>
                  <a:srgbClr val="FF0000"/>
                </a:solidFill>
              </a:rPr>
              <a:t>jádro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(to jíme) kryté pevnou </a:t>
            </a:r>
            <a:r>
              <a:rPr lang="cs-CZ" dirty="0" smtClean="0">
                <a:solidFill>
                  <a:srgbClr val="FF0000"/>
                </a:solidFill>
              </a:rPr>
              <a:t>skořápkou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(tu musíme rozlousknout)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Jádra obsahují mnoho bílkovin, olejů, vitamínů a škrobů – </a:t>
            </a:r>
            <a:r>
              <a:rPr lang="cs-CZ" dirty="0" smtClean="0">
                <a:solidFill>
                  <a:srgbClr val="FF0000"/>
                </a:solidFill>
              </a:rPr>
              <a:t>jsou strašně moc ZDRAVÉ!!!</a:t>
            </a:r>
          </a:p>
        </p:txBody>
      </p:sp>
    </p:spTree>
    <p:extLst>
      <p:ext uri="{BB962C8B-B14F-4D97-AF65-F5344CB8AC3E}">
        <p14:creationId xmlns:p14="http://schemas.microsoft.com/office/powerpoint/2010/main" val="23129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r="6015" b="24401"/>
          <a:stretch/>
        </p:blipFill>
        <p:spPr bwMode="auto">
          <a:xfrm>
            <a:off x="827584" y="1772816"/>
            <a:ext cx="33636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STAVBA OŘECHU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75656" y="2780928"/>
            <a:ext cx="288032" cy="2304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987824" y="2420888"/>
            <a:ext cx="72008" cy="18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                Zelené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polodužnaté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		 oplodí										Jedlé jádro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Skořápka s jedlým jádrem    	 chráněné skořápkou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41849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6012160" y="2893977"/>
            <a:ext cx="432048" cy="16871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Ořešák královský – vlašský ořech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Jádro je jedlé a chutné.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Po sklizni se ořechy suší kvůli plísním.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Náš největší ovocný strom dožívající se až 100 let.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Pochází z východních zemí. 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Dřevo je vhodné na výrobu nábytku. </a:t>
            </a:r>
          </a:p>
          <a:p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Strom: 	výška 20 – 30 m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Plod: 	oříšek (skořápka + jádro)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Květ: 	nevýrazný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List: 	opadavý, složený,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</a:t>
            </a:r>
            <a:r>
              <a:rPr lang="cs-CZ" dirty="0" smtClean="0">
                <a:solidFill>
                  <a:schemeClr val="accent1"/>
                </a:solidFill>
              </a:rPr>
              <a:t>	lichozpeřený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0861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Líska obecná – lískový oříšek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Je to keř, který najdeme podél úvozových cest, na krajích lesů nebo i v zahradách.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Snáší znečištěné ovzduší.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Plodem lísky je oříšek umístěný v zeleném obalu (punčošce). 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Můžeme se setkat i s </a:t>
            </a:r>
            <a:r>
              <a:rPr lang="cs-CZ" dirty="0" smtClean="0">
                <a:solidFill>
                  <a:srgbClr val="FF0000"/>
                </a:solidFill>
              </a:rPr>
              <a:t>lískou tureckou</a:t>
            </a:r>
            <a:r>
              <a:rPr lang="cs-CZ" dirty="0" smtClean="0">
                <a:solidFill>
                  <a:schemeClr val="accent1"/>
                </a:solidFill>
              </a:rPr>
              <a:t>, jedná se však o </a:t>
            </a:r>
            <a:r>
              <a:rPr lang="cs-CZ" dirty="0" smtClean="0">
                <a:solidFill>
                  <a:srgbClr val="FF0000"/>
                </a:solidFill>
              </a:rPr>
              <a:t>strom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s nevýznamnými plody</a:t>
            </a:r>
          </a:p>
          <a:p>
            <a:pPr marL="2286000" lvl="5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2286000" lvl="5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jehněda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			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</a:t>
            </a:r>
            <a:r>
              <a:rPr lang="cs-CZ" dirty="0" smtClean="0">
                <a:solidFill>
                  <a:schemeClr val="accent1"/>
                </a:solidFill>
              </a:rPr>
              <a:t>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			</a:t>
            </a:r>
            <a:r>
              <a:rPr lang="cs-CZ" sz="2000" dirty="0" smtClean="0">
                <a:solidFill>
                  <a:schemeClr val="accent1"/>
                </a:solidFill>
              </a:rPr>
              <a:t>punčoška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Výška: 	asi 4 m (8 m)	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Plod: 	oříšek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List: 		opadavé, mírně chlupaté, </a:t>
            </a:r>
          </a:p>
          <a:p>
            <a:pPr marL="1828800" lvl="4" indent="0">
              <a:buNone/>
            </a:pPr>
            <a:r>
              <a:rPr lang="cs-CZ" sz="3500" dirty="0" smtClean="0">
                <a:solidFill>
                  <a:schemeClr val="accent1"/>
                </a:solidFill>
              </a:rPr>
              <a:t>vejčité až kulaté s hrotem na konci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Květ: 	jehnědy</a:t>
            </a:r>
          </a:p>
          <a:p>
            <a:endParaRPr lang="cs-CZ" dirty="0" smtClean="0">
              <a:solidFill>
                <a:schemeClr val="accent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12" y="3140968"/>
            <a:ext cx="2667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355976" y="4474468"/>
            <a:ext cx="3384376" cy="6107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3" y="3108928"/>
            <a:ext cx="1368152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1583668" y="3573016"/>
            <a:ext cx="1188132" cy="522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ˇ</a:t>
            </a:r>
            <a:r>
              <a:rPr lang="cs-CZ" dirty="0" smtClean="0">
                <a:solidFill>
                  <a:schemeClr val="accent1"/>
                </a:solidFill>
              </a:rPr>
              <a:t>Kaštanovník jedlý – jedlý kaštan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Daří se mu nejlépe na teplých svazích. 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Dřevo má těžké, pevné a tvrdé. 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Plody jsou pochoutkou, v zimě se prodávají jako pečené kaštany. </a:t>
            </a:r>
          </a:p>
          <a:p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r>
              <a:rPr lang="cs-CZ" dirty="0" smtClean="0">
                <a:solidFill>
                  <a:schemeClr val="accent1"/>
                </a:solidFill>
              </a:rPr>
              <a:t>Strom: 	20 – 25 m, koruna vejčitá, dožívá se až 1000 let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List: 	opadavý, podlouhlý, ostře pilovitý, svrchu 			tmavě zelený, rub světle zelený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Plod: 	pichlavé oplodí, uvnitř jedlé semeno tmavě 		hnědé</a:t>
            </a:r>
          </a:p>
          <a:p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125588" cy="212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" b="7551"/>
          <a:stretch/>
        </p:blipFill>
        <p:spPr bwMode="auto">
          <a:xfrm>
            <a:off x="323528" y="2788245"/>
            <a:ext cx="3303067" cy="188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7" y="2411884"/>
            <a:ext cx="1728192" cy="2431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Mandloň obecná - mandle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U nás se téměř nepěstuje, velice náročná na teplo, pěstuje se jen v nejteplejších vinařských oblastech</a:t>
            </a:r>
          </a:p>
          <a:p>
            <a:r>
              <a:rPr lang="cs-CZ" sz="2800" dirty="0" smtClean="0">
                <a:solidFill>
                  <a:schemeClr val="accent1"/>
                </a:solidFill>
              </a:rPr>
              <a:t>Jádra se konzumují syrová nebo se tepelně zpracovávají (mléko). Pecky se využívají na výrobu léků. Z tvrdého dřeva se vyrábějí kvalitní dýhy, olej slouží ke kosmetickým účelům. </a:t>
            </a:r>
          </a:p>
          <a:p>
            <a:endParaRPr lang="cs-CZ" sz="2800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82413"/>
            <a:ext cx="264795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63288"/>
            <a:ext cx="1952625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Otázky: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Uveďte zástupce </a:t>
            </a:r>
            <a:r>
              <a:rPr lang="cs-CZ" dirty="0" err="1" smtClean="0">
                <a:solidFill>
                  <a:schemeClr val="accent1"/>
                </a:solidFill>
              </a:rPr>
              <a:t>skořápkovin</a:t>
            </a:r>
            <a:r>
              <a:rPr lang="cs-CZ" dirty="0" smtClean="0">
                <a:solidFill>
                  <a:schemeClr val="accent1"/>
                </a:solidFill>
              </a:rPr>
              <a:t> (4)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Který ořech má punčošku?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Jak se jmenuje jedlá část ořechu?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Která </a:t>
            </a:r>
            <a:r>
              <a:rPr lang="cs-CZ" dirty="0" err="1" smtClean="0">
                <a:solidFill>
                  <a:schemeClr val="accent1"/>
                </a:solidFill>
              </a:rPr>
              <a:t>skořápkovina</a:t>
            </a:r>
            <a:r>
              <a:rPr lang="cs-CZ" dirty="0" smtClean="0">
                <a:solidFill>
                  <a:schemeClr val="accent1"/>
                </a:solidFill>
              </a:rPr>
              <a:t> se u nás téměř nepěstuje?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Proč bychom měli jíst ořechy?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Který strom má lichozpeřené listy?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/>
                </a:solidFill>
              </a:rPr>
              <a:t>Plody kterého stromu můžeme v </a:t>
            </a:r>
            <a:r>
              <a:rPr lang="cs-CZ" smtClean="0">
                <a:solidFill>
                  <a:schemeClr val="accent1"/>
                </a:solidFill>
              </a:rPr>
              <a:t>období Vánoc </a:t>
            </a:r>
            <a:r>
              <a:rPr lang="cs-CZ" dirty="0" smtClean="0">
                <a:solidFill>
                  <a:schemeClr val="accent1"/>
                </a:solidFill>
              </a:rPr>
              <a:t>ochutnat pečené na Staroměstském náměstí </a:t>
            </a:r>
            <a:r>
              <a:rPr lang="cs-CZ" dirty="0" smtClean="0">
                <a:solidFill>
                  <a:schemeClr val="accent1"/>
                </a:solidFill>
                <a:sym typeface="Wingdings" pitchFamily="2" charset="2"/>
              </a:rPr>
              <a:t>?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4">
      <a:dk1>
        <a:srgbClr val="92D050"/>
      </a:dk1>
      <a:lt1>
        <a:srgbClr val="92D050"/>
      </a:lt1>
      <a:dk2>
        <a:srgbClr val="92D050"/>
      </a:dk2>
      <a:lt2>
        <a:srgbClr val="92D050"/>
      </a:lt2>
      <a:accent1>
        <a:srgbClr val="101322"/>
      </a:accent1>
      <a:accent2>
        <a:srgbClr val="000000"/>
      </a:accent2>
      <a:accent3>
        <a:srgbClr val="568C11"/>
      </a:accent3>
      <a:accent4>
        <a:srgbClr val="568C11"/>
      </a:accent4>
      <a:accent5>
        <a:srgbClr val="FF8021"/>
      </a:accent5>
      <a:accent6>
        <a:srgbClr val="F14124"/>
      </a:accent6>
      <a:hlink>
        <a:srgbClr val="205774"/>
      </a:hlink>
      <a:folHlink>
        <a:srgbClr val="202F6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308</Words>
  <Application>Microsoft Office PowerPoint</Application>
  <PresentationFormat>Předvádění na obrazovce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SKOŘÁPKATÉ OVOCE - skořápkoviny</vt:lpstr>
      <vt:lpstr>ZÁSTUPCI</vt:lpstr>
      <vt:lpstr>Obecná charakteristika</vt:lpstr>
      <vt:lpstr>STAVBA OŘECHU</vt:lpstr>
      <vt:lpstr>Ořešák královský – vlašský ořech</vt:lpstr>
      <vt:lpstr>Líska obecná – lískový oříšek</vt:lpstr>
      <vt:lpstr>ˇKaštanovník jedlý – jedlý kaštan</vt:lpstr>
      <vt:lpstr>Mandloň obecná - mandle</vt:lpstr>
      <vt:lpstr>Otázky: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Skořápkaté ovoce</dc:title>
  <dc:creator>Kamča</dc:creator>
  <cp:lastModifiedBy>Kamča</cp:lastModifiedBy>
  <cp:revision>12</cp:revision>
  <dcterms:created xsi:type="dcterms:W3CDTF">2020-10-21T11:33:21Z</dcterms:created>
  <dcterms:modified xsi:type="dcterms:W3CDTF">2020-11-04T09:07:19Z</dcterms:modified>
</cp:coreProperties>
</file>